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77" r:id="rId5"/>
    <p:sldId id="265" r:id="rId6"/>
    <p:sldId id="259" r:id="rId7"/>
    <p:sldId id="264" r:id="rId8"/>
    <p:sldId id="260" r:id="rId9"/>
    <p:sldId id="262" r:id="rId10"/>
    <p:sldId id="272" r:id="rId11"/>
    <p:sldId id="273" r:id="rId12"/>
    <p:sldId id="274" r:id="rId13"/>
    <p:sldId id="261" r:id="rId14"/>
    <p:sldId id="270" r:id="rId15"/>
    <p:sldId id="266" r:id="rId16"/>
    <p:sldId id="275" r:id="rId17"/>
    <p:sldId id="268" r:id="rId18"/>
    <p:sldId id="267" r:id="rId19"/>
    <p:sldId id="276" r:id="rId20"/>
    <p:sldId id="26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98" autoAdjust="0"/>
  </p:normalViewPr>
  <p:slideViewPr>
    <p:cSldViewPr>
      <p:cViewPr varScale="1">
        <p:scale>
          <a:sx n="80" d="100"/>
          <a:sy n="80" d="100"/>
        </p:scale>
        <p:origin x="-11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3640326-EB9F-42BC-8A90-34E60CB4B030}" type="datetimeFigureOut">
              <a:rPr lang="en-US"/>
              <a:pPr>
                <a:defRPr/>
              </a:pPr>
              <a:t>8/24/14</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E41F214-A404-446A-B859-A3397C9824C3}" type="slidenum">
              <a:rPr lang="en-US"/>
              <a:pPr>
                <a:defRPr/>
              </a:pPr>
              <a:t>‹#›</a:t>
            </a:fld>
            <a:endParaRPr lang="en-US"/>
          </a:p>
        </p:txBody>
      </p:sp>
    </p:spTree>
    <p:extLst>
      <p:ext uri="{BB962C8B-B14F-4D97-AF65-F5344CB8AC3E}">
        <p14:creationId xmlns:p14="http://schemas.microsoft.com/office/powerpoint/2010/main" val="2832991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E31747B-95F9-4F72-9479-AD265C0A09E0}" type="datetimeFigureOut">
              <a:rPr lang="en-US"/>
              <a:pPr>
                <a:defRPr/>
              </a:pPr>
              <a:t>8/24/14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DEC97C8-973E-4890-BAE8-C9A1195A9C9C}" type="slidenum">
              <a:rPr lang="en-US"/>
              <a:pPr>
                <a:defRPr/>
              </a:pPr>
              <a:t>‹#›</a:t>
            </a:fld>
            <a:endParaRPr lang="en-US"/>
          </a:p>
        </p:txBody>
      </p:sp>
    </p:spTree>
    <p:extLst>
      <p:ext uri="{BB962C8B-B14F-4D97-AF65-F5344CB8AC3E}">
        <p14:creationId xmlns:p14="http://schemas.microsoft.com/office/powerpoint/2010/main" val="41324092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7D5811-4A65-411F-810D-6A791EFC2E8A}"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7D59E5-F31B-44DB-9B07-645AC9A6CFC6}"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206BF2-2EA7-49BE-8FFF-F71ABB858C48}"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EC97C8-973E-4890-BAE8-C9A1195A9C9C}" type="slidenum">
              <a:rPr lang="en-US" smtClean="0"/>
              <a:pPr>
                <a:defRPr/>
              </a:pPr>
              <a:t>19</a:t>
            </a:fld>
            <a:endParaRPr lang="en-US"/>
          </a:p>
        </p:txBody>
      </p:sp>
    </p:spTree>
    <p:extLst>
      <p:ext uri="{BB962C8B-B14F-4D97-AF65-F5344CB8AC3E}">
        <p14:creationId xmlns:p14="http://schemas.microsoft.com/office/powerpoint/2010/main" val="1904406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312F5C56-6A4C-4ED7-997A-7A0185338638}" type="datetimeFigureOut">
              <a:rPr lang="en-US"/>
              <a:pPr>
                <a:defRPr/>
              </a:pPr>
              <a:t>8/24/14</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559B82C5-63DF-456A-97B2-C25D84732BF6}" type="slidenum">
              <a:rPr lang="en-US"/>
              <a:pPr>
                <a:defRPr/>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B427694-6F55-44CE-9CB8-F096A3424975}" type="datetimeFigureOut">
              <a:rPr lang="en-US"/>
              <a:pPr>
                <a:defRPr/>
              </a:pPr>
              <a:t>8/24/14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B51B3E5-0BF5-4695-9110-E6A55C176626}" type="slidenum">
              <a:rPr lang="en-US"/>
              <a:pPr>
                <a:defRPr/>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7EB5BB4-7D3D-43A8-83B1-EBF776CD8653}" type="datetimeFigureOut">
              <a:rPr lang="en-US"/>
              <a:pPr>
                <a:defRPr/>
              </a:pPr>
              <a:t>8/24/14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534D0BA-DA36-4596-98F4-E09D487B4C91}" type="slidenum">
              <a:rPr lang="en-US"/>
              <a:pPr>
                <a:defRPr/>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13A1FBF-3A1F-45D6-A903-E458420C347D}" type="datetimeFigureOut">
              <a:rPr lang="en-US"/>
              <a:pPr>
                <a:defRPr/>
              </a:pPr>
              <a:t>8/24/14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5CD7657-639E-4A40-8D2B-69DFBF3CDC52}" type="slidenum">
              <a:rPr lang="en-US"/>
              <a:pPr>
                <a:defRPr/>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5E516A50-4D95-4A26-92C4-F95463FDA9CB}" type="datetimeFigureOut">
              <a:rPr lang="en-US"/>
              <a:pPr>
                <a:defRPr/>
              </a:pPr>
              <a:t>8/24/14</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3EA4FDF0-9C0F-41C1-AF07-EFADF2F7EA08}" type="slidenum">
              <a:rPr lang="en-US"/>
              <a:pPr>
                <a:defRPr/>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DDD6482-8CF0-4AE7-9072-5A0A20CC98DC}" type="datetimeFigureOut">
              <a:rPr lang="en-US"/>
              <a:pPr>
                <a:defRPr/>
              </a:pPr>
              <a:t>8/24/14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476F229-254C-4452-AEEF-1C954FF9BB72}" type="slidenum">
              <a:rPr lang="en-US"/>
              <a:pPr>
                <a:defRPr/>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1805EFD2-B764-4A19-9347-7754EE26717E}" type="datetimeFigureOut">
              <a:rPr lang="en-US"/>
              <a:pPr>
                <a:defRPr/>
              </a:pPr>
              <a:t>8/24/14</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6672535E-F37D-4DB5-A077-E51DDAD59D67}" type="slidenum">
              <a:rPr lang="en-US"/>
              <a:pPr>
                <a:defRPr/>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1F45199-3E68-4134-A23E-B228A38636A8}" type="datetimeFigureOut">
              <a:rPr lang="en-US"/>
              <a:pPr>
                <a:defRPr/>
              </a:pPr>
              <a:t>8/24/14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FCB6206-2E92-45CE-A5BA-445C430CBE6F}" type="slidenum">
              <a:rPr lang="en-US"/>
              <a:pPr>
                <a:defRPr/>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378E41FA-941C-4002-925E-84661A67CE08}" type="datetimeFigureOut">
              <a:rPr lang="en-US"/>
              <a:pPr>
                <a:defRPr/>
              </a:pPr>
              <a:t>8/24/14</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59FE9FC1-A688-49D8-98B2-EF7A63DB83FA}" type="slidenum">
              <a:rPr lang="en-US"/>
              <a:pPr>
                <a:defRPr/>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E407C4D-400D-4A03-90A1-7C9E2ED6C497}" type="datetimeFigureOut">
              <a:rPr lang="en-US"/>
              <a:pPr>
                <a:defRPr/>
              </a:pPr>
              <a:t>8/24/14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2DD0510-69B9-46EB-8CAD-154E2CBE715C}" type="slidenum">
              <a:rPr lang="en-US"/>
              <a:pPr>
                <a:defRPr/>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4710E632-8D1B-4E3A-9698-C0DD1A673D60}" type="datetimeFigureOut">
              <a:rPr lang="en-US"/>
              <a:pPr>
                <a:defRPr/>
              </a:pPr>
              <a:t>8/24/14</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CCABABCD-A053-49CC-99B8-93A4AF802207}" type="slidenum">
              <a:rPr lang="en-US"/>
              <a:pPr>
                <a:defRPr/>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BDEE15E0-B595-4524-97B9-F116B7F71BA6}" type="datetimeFigureOut">
              <a:rPr lang="en-US"/>
              <a:pPr>
                <a:defRPr/>
              </a:pPr>
              <a:t>8/24/14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D6680480-B6D9-4A85-8B52-4FF7985E3AB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3" r:id="rId1"/>
    <p:sldLayoutId id="2147483678" r:id="rId2"/>
    <p:sldLayoutId id="2147483684" r:id="rId3"/>
    <p:sldLayoutId id="2147483685" r:id="rId4"/>
    <p:sldLayoutId id="2147483686" r:id="rId5"/>
    <p:sldLayoutId id="2147483679" r:id="rId6"/>
    <p:sldLayoutId id="2147483687" r:id="rId7"/>
    <p:sldLayoutId id="2147483680" r:id="rId8"/>
    <p:sldLayoutId id="2147483688" r:id="rId9"/>
    <p:sldLayoutId id="2147483681" r:id="rId10"/>
    <p:sldLayoutId id="2147483682" r:id="rId11"/>
  </p:sldLayoutIdLst>
  <p:transition xmlns:p14="http://schemas.microsoft.com/office/powerpoint/2010/main"/>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www.lcps.org/weller" TargetMode="External"/><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hyperlink" Target="Back%20to%20School%20Powerpoint%2012%2013.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lcps.org/domain/10466" TargetMode="Externa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Weller logo.jpg"/>
          <p:cNvPicPr>
            <a:picLocks noChangeAspect="1"/>
          </p:cNvPicPr>
          <p:nvPr/>
        </p:nvPicPr>
        <p:blipFill>
          <a:blip r:embed="rId3" cstate="print"/>
          <a:srcRect/>
          <a:stretch>
            <a:fillRect/>
          </a:stretch>
        </p:blipFill>
        <p:spPr bwMode="auto">
          <a:xfrm>
            <a:off x="2438400" y="990600"/>
            <a:ext cx="3784600" cy="3733800"/>
          </a:xfrm>
          <a:prstGeom prst="rect">
            <a:avLst/>
          </a:prstGeom>
          <a:noFill/>
          <a:ln w="9525">
            <a:noFill/>
            <a:miter lim="800000"/>
            <a:headEnd/>
            <a:tailEnd/>
          </a:ln>
        </p:spPr>
      </p:pic>
      <p:sp>
        <p:nvSpPr>
          <p:cNvPr id="8195" name="TextBox 4"/>
          <p:cNvSpPr txBox="1">
            <a:spLocks noChangeArrowheads="1"/>
          </p:cNvSpPr>
          <p:nvPr/>
        </p:nvSpPr>
        <p:spPr bwMode="auto">
          <a:xfrm>
            <a:off x="838200" y="5195888"/>
            <a:ext cx="7391400" cy="1662112"/>
          </a:xfrm>
          <a:prstGeom prst="rect">
            <a:avLst/>
          </a:prstGeom>
          <a:noFill/>
          <a:ln w="9525">
            <a:noFill/>
            <a:miter lim="800000"/>
            <a:headEnd/>
            <a:tailEnd/>
          </a:ln>
        </p:spPr>
        <p:txBody>
          <a:bodyPr>
            <a:spAutoFit/>
          </a:bodyPr>
          <a:lstStyle/>
          <a:p>
            <a:pPr algn="ctr"/>
            <a:r>
              <a:rPr lang="en-US" sz="2800" dirty="0">
                <a:latin typeface="Corbel" pitchFamily="34" charset="0"/>
              </a:rPr>
              <a:t>Welcome to First Grade!</a:t>
            </a:r>
          </a:p>
          <a:p>
            <a:pPr algn="ctr"/>
            <a:r>
              <a:rPr lang="en-US" sz="2800" dirty="0">
                <a:latin typeface="Corbel" pitchFamily="34" charset="0"/>
              </a:rPr>
              <a:t>Mrs. </a:t>
            </a:r>
            <a:r>
              <a:rPr lang="en-US" sz="2800" dirty="0" smtClean="0">
                <a:latin typeface="Corbel" pitchFamily="34" charset="0"/>
              </a:rPr>
              <a:t>Friedenberg</a:t>
            </a:r>
            <a:endParaRPr lang="en-US" sz="2800" dirty="0">
              <a:latin typeface="Corbel" pitchFamily="34" charset="0"/>
            </a:endParaRPr>
          </a:p>
          <a:p>
            <a:pPr algn="ctr"/>
            <a:r>
              <a:rPr lang="en-US" sz="2800" dirty="0">
                <a:latin typeface="Corbel" pitchFamily="34" charset="0"/>
              </a:rPr>
              <a:t>Room </a:t>
            </a:r>
            <a:r>
              <a:rPr lang="en-US" sz="2800" dirty="0" smtClean="0">
                <a:latin typeface="Corbel" pitchFamily="34" charset="0"/>
              </a:rPr>
              <a:t> 7</a:t>
            </a:r>
            <a:endParaRPr lang="en-US" sz="2800" dirty="0">
              <a:latin typeface="Corbel" pitchFamily="34" charset="0"/>
            </a:endParaRPr>
          </a:p>
          <a:p>
            <a:endParaRPr lang="en-US" dirty="0">
              <a:latin typeface="Corbel" pitchFamily="34" charset="0"/>
            </a:endParaRPr>
          </a:p>
        </p:txBody>
      </p:sp>
      <p:pic>
        <p:nvPicPr>
          <p:cNvPr id="2" name="Picture 1"/>
          <p:cNvPicPr>
            <a:picLocks noChangeAspect="1"/>
          </p:cNvPicPr>
          <p:nvPr/>
        </p:nvPicPr>
        <p:blipFill>
          <a:blip r:embed="rId4"/>
          <a:stretch>
            <a:fillRect/>
          </a:stretch>
        </p:blipFill>
        <p:spPr>
          <a:xfrm>
            <a:off x="7676448" y="5334000"/>
            <a:ext cx="1461202" cy="13462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Grading &amp; Report Cards</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grpSp>
        <p:nvGrpSpPr>
          <p:cNvPr id="3" name="Group 2"/>
          <p:cNvGrpSpPr/>
          <p:nvPr/>
        </p:nvGrpSpPr>
        <p:grpSpPr>
          <a:xfrm>
            <a:off x="609600" y="1143000"/>
            <a:ext cx="7620000" cy="5486400"/>
            <a:chOff x="609600" y="609600"/>
            <a:chExt cx="7620000" cy="5486400"/>
          </a:xfrm>
        </p:grpSpPr>
        <p:sp>
          <p:nvSpPr>
            <p:cNvPr id="4" name="Isosceles Triangle 3"/>
            <p:cNvSpPr/>
            <p:nvPr/>
          </p:nvSpPr>
          <p:spPr>
            <a:xfrm>
              <a:off x="609600" y="609600"/>
              <a:ext cx="7620000" cy="5486400"/>
            </a:xfrm>
            <a:prstGeom prst="triangle">
              <a:avLst/>
            </a:prstGeom>
            <a:solidFill>
              <a:srgbClr val="F3800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1066800" y="609600"/>
              <a:ext cx="6705600" cy="4800600"/>
            </a:xfrm>
            <a:prstGeom prst="triangle">
              <a:avLst/>
            </a:prstGeom>
            <a:solidFill>
              <a:srgbClr val="56D4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1981200" y="609600"/>
              <a:ext cx="4876800" cy="3505200"/>
            </a:xfrm>
            <a:prstGeom prst="triangl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3733800" y="609600"/>
              <a:ext cx="1371600" cy="990600"/>
            </a:xfrm>
            <a:prstGeom prst="triangle">
              <a:avLst/>
            </a:prstGeom>
            <a:solidFill>
              <a:srgbClr val="298F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5029200" y="1447800"/>
            <a:ext cx="3200400" cy="907941"/>
          </a:xfrm>
          <a:prstGeom prst="rect">
            <a:avLst/>
          </a:prstGeom>
        </p:spPr>
        <p:txBody>
          <a:bodyPr wrap="square">
            <a:spAutoFit/>
          </a:bodyPr>
          <a:lstStyle/>
          <a:p>
            <a:pPr algn="ctr">
              <a:spcAft>
                <a:spcPts val="1800"/>
              </a:spcAft>
            </a:pPr>
            <a:r>
              <a:rPr lang="en-US" sz="2400" u="sng" dirty="0" smtClean="0"/>
              <a:t>E</a:t>
            </a:r>
            <a:r>
              <a:rPr lang="en-US" sz="2400" dirty="0" smtClean="0"/>
              <a:t>xceeds  </a:t>
            </a:r>
          </a:p>
          <a:p>
            <a:pPr algn="ctr">
              <a:spcAft>
                <a:spcPts val="1800"/>
              </a:spcAft>
            </a:pPr>
            <a:r>
              <a:rPr lang="en-US" sz="1400" dirty="0" smtClean="0"/>
              <a:t>More Complex Concepts </a:t>
            </a:r>
          </a:p>
        </p:txBody>
      </p:sp>
      <p:sp>
        <p:nvSpPr>
          <p:cNvPr id="13" name="TextBox 12"/>
          <p:cNvSpPr txBox="1"/>
          <p:nvPr/>
        </p:nvSpPr>
        <p:spPr>
          <a:xfrm>
            <a:off x="2743200" y="2895600"/>
            <a:ext cx="3657600" cy="1538883"/>
          </a:xfrm>
          <a:prstGeom prst="rect">
            <a:avLst/>
          </a:prstGeom>
          <a:noFill/>
        </p:spPr>
        <p:txBody>
          <a:bodyPr wrap="square" rtlCol="0">
            <a:spAutoFit/>
          </a:bodyPr>
          <a:lstStyle/>
          <a:p>
            <a:pPr algn="ctr"/>
            <a:r>
              <a:rPr lang="en-US" sz="3200" b="1" dirty="0" smtClean="0">
                <a:solidFill>
                  <a:schemeClr val="bg1"/>
                </a:solidFill>
              </a:rPr>
              <a:t>3</a:t>
            </a:r>
            <a:r>
              <a:rPr lang="en-US" sz="3200" dirty="0" smtClean="0">
                <a:solidFill>
                  <a:schemeClr val="bg1"/>
                </a:solidFill>
              </a:rPr>
              <a:t> – Learning Target</a:t>
            </a:r>
          </a:p>
          <a:p>
            <a:pPr algn="ctr"/>
            <a:r>
              <a:rPr lang="en-US" sz="3000" u="sng" dirty="0" smtClean="0">
                <a:solidFill>
                  <a:schemeClr val="bg1"/>
                </a:solidFill>
              </a:rPr>
              <a:t>M</a:t>
            </a:r>
            <a:r>
              <a:rPr lang="en-US" sz="3000" dirty="0" smtClean="0">
                <a:solidFill>
                  <a:schemeClr val="bg1"/>
                </a:solidFill>
              </a:rPr>
              <a:t>eets the Standard</a:t>
            </a:r>
            <a:endParaRPr lang="en-US" sz="3000" dirty="0">
              <a:solidFill>
                <a:schemeClr val="bg1"/>
              </a:solidFill>
            </a:endParaRPr>
          </a:p>
        </p:txBody>
      </p:sp>
      <p:sp>
        <p:nvSpPr>
          <p:cNvPr id="14" name="TextBox 13"/>
          <p:cNvSpPr txBox="1"/>
          <p:nvPr/>
        </p:nvSpPr>
        <p:spPr>
          <a:xfrm>
            <a:off x="1752600" y="4724400"/>
            <a:ext cx="5715000" cy="1077218"/>
          </a:xfrm>
          <a:prstGeom prst="rect">
            <a:avLst/>
          </a:prstGeom>
          <a:noFill/>
        </p:spPr>
        <p:txBody>
          <a:bodyPr wrap="square" rtlCol="0">
            <a:spAutoFit/>
          </a:bodyPr>
          <a:lstStyle/>
          <a:p>
            <a:pPr algn="ctr"/>
            <a:r>
              <a:rPr lang="en-US" sz="3200" b="1" dirty="0" smtClean="0">
                <a:solidFill>
                  <a:schemeClr val="bg1"/>
                </a:solidFill>
              </a:rPr>
              <a:t>2</a:t>
            </a:r>
            <a:r>
              <a:rPr lang="en-US" sz="3200" dirty="0" smtClean="0">
                <a:solidFill>
                  <a:schemeClr val="bg1"/>
                </a:solidFill>
              </a:rPr>
              <a:t> – Simpler Concepts, </a:t>
            </a:r>
            <a:r>
              <a:rPr lang="en-US" sz="3200" u="sng" dirty="0" smtClean="0">
                <a:solidFill>
                  <a:schemeClr val="bg1"/>
                </a:solidFill>
              </a:rPr>
              <a:t>P</a:t>
            </a:r>
            <a:r>
              <a:rPr lang="en-US" sz="3200" dirty="0" smtClean="0">
                <a:solidFill>
                  <a:schemeClr val="bg1"/>
                </a:solidFill>
              </a:rPr>
              <a:t>rogressing Toward Standard</a:t>
            </a:r>
            <a:endParaRPr lang="en-US" sz="3200" dirty="0">
              <a:solidFill>
                <a:schemeClr val="bg1"/>
              </a:solidFill>
            </a:endParaRPr>
          </a:p>
        </p:txBody>
      </p:sp>
      <p:sp>
        <p:nvSpPr>
          <p:cNvPr id="15" name="TextBox 14"/>
          <p:cNvSpPr txBox="1"/>
          <p:nvPr/>
        </p:nvSpPr>
        <p:spPr>
          <a:xfrm>
            <a:off x="914400" y="6019800"/>
            <a:ext cx="7086600" cy="584775"/>
          </a:xfrm>
          <a:prstGeom prst="rect">
            <a:avLst/>
          </a:prstGeom>
          <a:noFill/>
        </p:spPr>
        <p:txBody>
          <a:bodyPr wrap="square" rtlCol="0">
            <a:spAutoFit/>
          </a:bodyPr>
          <a:lstStyle/>
          <a:p>
            <a:pPr algn="ctr"/>
            <a:r>
              <a:rPr lang="en-US" sz="3200" b="1" dirty="0" smtClean="0">
                <a:solidFill>
                  <a:schemeClr val="bg1"/>
                </a:solidFill>
              </a:rPr>
              <a:t>1</a:t>
            </a:r>
            <a:r>
              <a:rPr lang="en-US" sz="3200" dirty="0" smtClean="0">
                <a:solidFill>
                  <a:schemeClr val="bg1"/>
                </a:solidFill>
              </a:rPr>
              <a:t> – </a:t>
            </a:r>
            <a:r>
              <a:rPr lang="en-US" sz="3200" u="sng" dirty="0" smtClean="0">
                <a:solidFill>
                  <a:schemeClr val="bg1"/>
                </a:solidFill>
              </a:rPr>
              <a:t>B</a:t>
            </a:r>
            <a:r>
              <a:rPr lang="en-US" sz="3200" dirty="0" smtClean="0">
                <a:solidFill>
                  <a:schemeClr val="bg1"/>
                </a:solidFill>
              </a:rPr>
              <a:t>uilding Blocks, Below Standard</a:t>
            </a:r>
            <a:endParaRPr lang="en-US" sz="3200" dirty="0">
              <a:solidFill>
                <a:schemeClr val="bg1"/>
              </a:solidFill>
            </a:endParaRPr>
          </a:p>
        </p:txBody>
      </p:sp>
      <p:sp>
        <p:nvSpPr>
          <p:cNvPr id="16" name="Rectangle 15"/>
          <p:cNvSpPr/>
          <p:nvPr/>
        </p:nvSpPr>
        <p:spPr>
          <a:xfrm>
            <a:off x="4191000" y="1524000"/>
            <a:ext cx="412292" cy="584775"/>
          </a:xfrm>
          <a:prstGeom prst="rect">
            <a:avLst/>
          </a:prstGeom>
        </p:spPr>
        <p:txBody>
          <a:bodyPr wrap="none">
            <a:spAutoFit/>
          </a:bodyPr>
          <a:lstStyle/>
          <a:p>
            <a:pPr algn="ctr"/>
            <a:r>
              <a:rPr lang="en-US" sz="3200" b="1" dirty="0" smtClean="0">
                <a:solidFill>
                  <a:schemeClr val="bg1"/>
                </a:solidFill>
              </a:rPr>
              <a:t>4</a:t>
            </a:r>
          </a:p>
        </p:txBody>
      </p:sp>
      <p:cxnSp>
        <p:nvCxnSpPr>
          <p:cNvPr id="18" name="Straight Arrow Connector 17"/>
          <p:cNvCxnSpPr/>
          <p:nvPr/>
        </p:nvCxnSpPr>
        <p:spPr>
          <a:xfrm>
            <a:off x="4800600" y="1752600"/>
            <a:ext cx="9906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edg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13"/>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edge">
                                      <p:cBhvr>
                                        <p:cTn id="16" dur="2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edge">
                                      <p:cBhvr>
                                        <p:cTn id="2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457200" y="1143000"/>
            <a:ext cx="8686800" cy="6555641"/>
          </a:xfrm>
          <a:prstGeom prst="rect">
            <a:avLst/>
          </a:prstGeom>
          <a:noFill/>
          <a:ln w="9525">
            <a:noFill/>
            <a:miter lim="800000"/>
            <a:headEnd/>
            <a:tailEnd/>
          </a:ln>
        </p:spPr>
        <p:txBody>
          <a:bodyPr wrap="square">
            <a:spAutoFit/>
          </a:bodyPr>
          <a:lstStyle/>
          <a:p>
            <a:pPr>
              <a:buFont typeface="Wingdings" pitchFamily="2" charset="2"/>
              <a:buChar char="§"/>
            </a:pPr>
            <a:r>
              <a:rPr lang="en-US" sz="2800" dirty="0" smtClean="0">
                <a:latin typeface="Corbel" pitchFamily="34" charset="0"/>
              </a:rPr>
              <a:t> Report Card and grading changes and procedures are a county-wide initiative. Weller is following these expectations.</a:t>
            </a:r>
          </a:p>
          <a:p>
            <a:endParaRPr lang="en-US" sz="2800" dirty="0" smtClean="0">
              <a:latin typeface="Corbel" pitchFamily="34" charset="0"/>
            </a:endParaRPr>
          </a:p>
          <a:p>
            <a:pPr>
              <a:buFont typeface="Wingdings" pitchFamily="2" charset="2"/>
              <a:buChar char="§"/>
            </a:pPr>
            <a:r>
              <a:rPr lang="en-US" sz="2800" dirty="0" smtClean="0">
                <a:latin typeface="Corbel" pitchFamily="34" charset="0"/>
              </a:rPr>
              <a:t>All </a:t>
            </a:r>
            <a:r>
              <a:rPr lang="en-US" sz="2800" u="sng" dirty="0" smtClean="0">
                <a:latin typeface="Corbel" pitchFamily="34" charset="0"/>
              </a:rPr>
              <a:t>graded</a:t>
            </a:r>
            <a:r>
              <a:rPr lang="en-US" sz="2800" dirty="0" smtClean="0">
                <a:latin typeface="Corbel" pitchFamily="34" charset="0"/>
              </a:rPr>
              <a:t> papers will come home with a number and a letter grade. </a:t>
            </a:r>
          </a:p>
          <a:p>
            <a:pPr lvl="2">
              <a:buFont typeface="Wingdings" pitchFamily="2" charset="2"/>
              <a:buChar char="§"/>
            </a:pPr>
            <a:r>
              <a:rPr lang="en-US" sz="2800" dirty="0" smtClean="0">
                <a:latin typeface="Corbel" pitchFamily="34" charset="0"/>
              </a:rPr>
              <a:t>Example:   4 or 3.5 = E, 3 = M, 2 = P, 1 = B</a:t>
            </a:r>
          </a:p>
          <a:p>
            <a:pPr lvl="2"/>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a:latin typeface="Corbel" pitchFamily="34" charset="0"/>
            </a:endParaRPr>
          </a:p>
        </p:txBody>
      </p:sp>
      <p:sp>
        <p:nvSpPr>
          <p:cNvPr id="4" name="Rectangle 3"/>
          <p:cNvSpPr/>
          <p:nvPr/>
        </p:nvSpPr>
        <p:spPr>
          <a:xfrm>
            <a:off x="533400" y="4572000"/>
            <a:ext cx="7772400" cy="1815882"/>
          </a:xfrm>
          <a:prstGeom prst="rect">
            <a:avLst/>
          </a:prstGeom>
        </p:spPr>
        <p:txBody>
          <a:bodyPr wrap="square">
            <a:spAutoFit/>
          </a:bodyPr>
          <a:lstStyle/>
          <a:p>
            <a:pPr>
              <a:buFont typeface="Wingdings" pitchFamily="2" charset="2"/>
              <a:buChar char="§"/>
            </a:pPr>
            <a:r>
              <a:rPr lang="en-US" sz="2800" dirty="0" smtClean="0">
                <a:latin typeface="Corbel" pitchFamily="34" charset="0"/>
              </a:rPr>
              <a:t>However, </a:t>
            </a:r>
            <a:r>
              <a:rPr lang="en-US" sz="2800" u="sng" dirty="0" smtClean="0">
                <a:latin typeface="Corbel" pitchFamily="34" charset="0"/>
              </a:rPr>
              <a:t>not all </a:t>
            </a:r>
            <a:r>
              <a:rPr lang="en-US" sz="2800" dirty="0" smtClean="0">
                <a:latin typeface="Corbel" pitchFamily="34" charset="0"/>
              </a:rPr>
              <a:t>papers will be graded.</a:t>
            </a:r>
          </a:p>
          <a:p>
            <a:pPr lvl="1">
              <a:buFont typeface="Wingdings" pitchFamily="2" charset="2"/>
              <a:buChar char="§"/>
            </a:pPr>
            <a:r>
              <a:rPr lang="en-US" sz="2800" dirty="0" smtClean="0">
                <a:latin typeface="Corbel" pitchFamily="34" charset="0"/>
              </a:rPr>
              <a:t> Center work = © - This is not a “C” grade.</a:t>
            </a:r>
          </a:p>
          <a:p>
            <a:pPr lvl="1">
              <a:buFont typeface="Wingdings" pitchFamily="2" charset="2"/>
              <a:buChar char="§"/>
            </a:pPr>
            <a:r>
              <a:rPr lang="en-US" sz="2800" dirty="0" smtClean="0">
                <a:latin typeface="Corbel" pitchFamily="34" charset="0"/>
              </a:rPr>
              <a:t> √ or </a:t>
            </a:r>
            <a:r>
              <a:rPr lang="en-US" sz="2800" dirty="0" smtClean="0">
                <a:latin typeface="Corbel" pitchFamily="34" charset="0"/>
                <a:sym typeface="Wingdings" pitchFamily="2" charset="2"/>
              </a:rPr>
              <a:t> = I have reviewed the paper, but not taken a grade.</a:t>
            </a:r>
            <a:endParaRPr lang="en-US" sz="2800" dirty="0" smtClean="0">
              <a:latin typeface="Corbe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Clarity</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3" name="TextBox 3"/>
          <p:cNvSpPr txBox="1">
            <a:spLocks noChangeArrowheads="1"/>
          </p:cNvSpPr>
          <p:nvPr/>
        </p:nvSpPr>
        <p:spPr bwMode="auto">
          <a:xfrm>
            <a:off x="152400" y="1219200"/>
            <a:ext cx="8686800" cy="8710077"/>
          </a:xfrm>
          <a:prstGeom prst="rect">
            <a:avLst/>
          </a:prstGeom>
          <a:noFill/>
          <a:ln w="9525">
            <a:noFill/>
            <a:miter lim="800000"/>
            <a:headEnd/>
            <a:tailEnd/>
          </a:ln>
        </p:spPr>
        <p:txBody>
          <a:bodyPr wrap="square">
            <a:spAutoFit/>
          </a:bodyPr>
          <a:lstStyle/>
          <a:p>
            <a:pPr>
              <a:buFont typeface="Wingdings" pitchFamily="2" charset="2"/>
              <a:buChar char="§"/>
            </a:pPr>
            <a:r>
              <a:rPr lang="en-US" sz="2800" dirty="0" smtClean="0">
                <a:latin typeface="Corbel" pitchFamily="34" charset="0"/>
              </a:rPr>
              <a:t> Secure, web-based program to view grades</a:t>
            </a:r>
          </a:p>
          <a:p>
            <a:endParaRPr lang="en-US" sz="2800" dirty="0" smtClean="0">
              <a:latin typeface="Corbel" pitchFamily="34" charset="0"/>
            </a:endParaRPr>
          </a:p>
          <a:p>
            <a:pPr>
              <a:buFont typeface="Wingdings" pitchFamily="2" charset="2"/>
              <a:buChar char="§"/>
            </a:pPr>
            <a:r>
              <a:rPr lang="en-US" sz="2800" dirty="0" smtClean="0">
                <a:latin typeface="Corbel" pitchFamily="34" charset="0"/>
              </a:rPr>
              <a:t> Grades will be input at least every 10 working days, maybe more frequently</a:t>
            </a:r>
          </a:p>
          <a:p>
            <a:pPr>
              <a:buFont typeface="Wingdings" pitchFamily="2" charset="2"/>
              <a:buChar char="§"/>
            </a:pPr>
            <a:endParaRPr lang="en-US" sz="2800" dirty="0" smtClean="0">
              <a:latin typeface="Corbel" pitchFamily="34" charset="0"/>
            </a:endParaRPr>
          </a:p>
          <a:p>
            <a:pPr>
              <a:buFont typeface="Wingdings" pitchFamily="2" charset="2"/>
              <a:buChar char="§"/>
            </a:pPr>
            <a:r>
              <a:rPr lang="en-US" sz="2800" dirty="0" smtClean="0">
                <a:latin typeface="Corbel" pitchFamily="34" charset="0"/>
              </a:rPr>
              <a:t>If you requested a password, they should be mailed home soon.</a:t>
            </a:r>
          </a:p>
          <a:p>
            <a:endParaRPr lang="en-US" sz="2800" dirty="0" smtClean="0">
              <a:latin typeface="Corbel" pitchFamily="34" charset="0"/>
            </a:endParaRPr>
          </a:p>
          <a:p>
            <a:pPr>
              <a:buFont typeface="Wingdings" pitchFamily="2" charset="2"/>
              <a:buChar char="§"/>
            </a:pPr>
            <a:r>
              <a:rPr lang="en-US" sz="2800" dirty="0" smtClean="0">
                <a:latin typeface="Corbel" pitchFamily="34" charset="0"/>
              </a:rPr>
              <a:t> To request a password to access the parent portal contact the office.</a:t>
            </a:r>
          </a:p>
          <a:p>
            <a:pPr>
              <a:buFont typeface="Wingdings" pitchFamily="2" charset="2"/>
              <a:buChar char="§"/>
            </a:pPr>
            <a:endParaRPr lang="en-US" sz="2800" dirty="0" smtClean="0">
              <a:latin typeface="Corbel" pitchFamily="34" charset="0"/>
            </a:endParaRPr>
          </a:p>
          <a:p>
            <a:pPr>
              <a:buFont typeface="Wingdings" pitchFamily="2" charset="2"/>
              <a:buChar char="§"/>
            </a:pPr>
            <a:r>
              <a:rPr lang="en-US" sz="2800" dirty="0" smtClean="0">
                <a:solidFill>
                  <a:srgbClr val="FF0000"/>
                </a:solidFill>
                <a:latin typeface="Corbel" pitchFamily="34" charset="0"/>
              </a:rPr>
              <a:t>Grades will be available to view in October</a:t>
            </a:r>
            <a:r>
              <a:rPr lang="en-US" sz="2800" dirty="0" smtClean="0">
                <a:solidFill>
                  <a:srgbClr val="FF0000"/>
                </a:solidFill>
                <a:latin typeface="Corbel" pitchFamily="34" charset="0"/>
              </a:rPr>
              <a:t>.     </a:t>
            </a:r>
            <a:endParaRPr lang="en-US" sz="2800" dirty="0" smtClean="0">
              <a:solidFill>
                <a:srgbClr val="FF0000"/>
              </a:solidFill>
              <a:latin typeface="Corbel" pitchFamily="34" charset="0"/>
            </a:endParaRPr>
          </a:p>
          <a:p>
            <a:pPr lvl="2"/>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a:latin typeface="Corbel" pitchFamily="34" charset="0"/>
            </a:endParaRPr>
          </a:p>
        </p:txBody>
      </p:sp>
      <p:pic>
        <p:nvPicPr>
          <p:cNvPr id="4" name="Picture 3"/>
          <p:cNvPicPr>
            <a:picLocks noChangeAspect="1"/>
          </p:cNvPicPr>
          <p:nvPr/>
        </p:nvPicPr>
        <p:blipFill>
          <a:blip r:embed="rId2"/>
          <a:stretch>
            <a:fillRect/>
          </a:stretch>
        </p:blipFill>
        <p:spPr>
          <a:xfrm>
            <a:off x="7315200" y="5410200"/>
            <a:ext cx="1219200" cy="1123244"/>
          </a:xfrm>
          <a:prstGeom prst="rect">
            <a:avLst/>
          </a:prstGeom>
        </p:spPr>
      </p:pic>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Homework</a:t>
            </a:r>
          </a:p>
        </p:txBody>
      </p:sp>
      <p:sp>
        <p:nvSpPr>
          <p:cNvPr id="15364" name="TextBox 3"/>
          <p:cNvSpPr txBox="1">
            <a:spLocks noChangeArrowheads="1"/>
          </p:cNvSpPr>
          <p:nvPr/>
        </p:nvSpPr>
        <p:spPr bwMode="auto">
          <a:xfrm>
            <a:off x="457200" y="990600"/>
            <a:ext cx="8382000" cy="8710076"/>
          </a:xfrm>
          <a:prstGeom prst="rect">
            <a:avLst/>
          </a:prstGeom>
          <a:noFill/>
          <a:ln w="9525">
            <a:noFill/>
            <a:miter lim="800000"/>
            <a:headEnd/>
            <a:tailEnd/>
          </a:ln>
        </p:spPr>
        <p:txBody>
          <a:bodyPr wrap="square">
            <a:spAutoFit/>
          </a:bodyPr>
          <a:lstStyle/>
          <a:p>
            <a:pPr>
              <a:buFont typeface="Wingdings" pitchFamily="2" charset="2"/>
              <a:buChar char="§"/>
            </a:pPr>
            <a:r>
              <a:rPr lang="en-US" sz="2800" dirty="0" smtClean="0">
                <a:latin typeface="Corbel" pitchFamily="34" charset="0"/>
              </a:rPr>
              <a:t> Sent home on Monday in Homework folder</a:t>
            </a:r>
          </a:p>
          <a:p>
            <a:pPr>
              <a:buFont typeface="Wingdings" pitchFamily="2" charset="2"/>
              <a:buChar char="§"/>
            </a:pPr>
            <a:r>
              <a:rPr lang="en-US" sz="2800" dirty="0" smtClean="0">
                <a:latin typeface="Corbel" pitchFamily="34" charset="0"/>
              </a:rPr>
              <a:t> Due on Friday in the Homework folder</a:t>
            </a:r>
          </a:p>
          <a:p>
            <a:pPr lvl="1">
              <a:buFont typeface="Wingdings" pitchFamily="2" charset="2"/>
              <a:buChar char="§"/>
            </a:pPr>
            <a:r>
              <a:rPr lang="en-US" sz="2800" dirty="0" smtClean="0">
                <a:latin typeface="Corbel" pitchFamily="34" charset="0"/>
              </a:rPr>
              <a:t>Reading log: 10 minutes of reading every night.</a:t>
            </a:r>
          </a:p>
          <a:p>
            <a:pPr lvl="1">
              <a:buFont typeface="Wingdings" pitchFamily="2" charset="2"/>
              <a:buChar char="§"/>
            </a:pPr>
            <a:r>
              <a:rPr lang="en-US" sz="2800" dirty="0" smtClean="0">
                <a:latin typeface="Corbel" pitchFamily="34" charset="0"/>
              </a:rPr>
              <a:t>Word Study Activities</a:t>
            </a:r>
          </a:p>
          <a:p>
            <a:pPr lvl="1">
              <a:buFont typeface="Wingdings" pitchFamily="2" charset="2"/>
              <a:buChar char="§"/>
            </a:pPr>
            <a:r>
              <a:rPr lang="en-US" sz="2800" dirty="0" smtClean="0">
                <a:latin typeface="Corbel" pitchFamily="34" charset="0"/>
              </a:rPr>
              <a:t>Math Activity</a:t>
            </a:r>
          </a:p>
          <a:p>
            <a:pPr lvl="1">
              <a:buFont typeface="Wingdings" pitchFamily="2" charset="2"/>
              <a:buChar char="§"/>
            </a:pPr>
            <a:r>
              <a:rPr lang="en-US" sz="2800" dirty="0" smtClean="0">
                <a:latin typeface="Corbel" pitchFamily="34" charset="0"/>
              </a:rPr>
              <a:t>Language Arts Activity</a:t>
            </a:r>
          </a:p>
          <a:p>
            <a:pPr lvl="1">
              <a:buFont typeface="Wingdings" pitchFamily="2" charset="2"/>
              <a:buChar char="§"/>
            </a:pPr>
            <a:r>
              <a:rPr lang="en-US" sz="2800" dirty="0" smtClean="0">
                <a:latin typeface="Corbel" pitchFamily="34" charset="0"/>
              </a:rPr>
              <a:t> Science or Social Studies Activity</a:t>
            </a:r>
          </a:p>
          <a:p>
            <a:endParaRPr lang="en-US" sz="2800" dirty="0" smtClean="0">
              <a:latin typeface="Corbel" pitchFamily="34" charset="0"/>
            </a:endParaRPr>
          </a:p>
          <a:p>
            <a:r>
              <a:rPr lang="en-US" sz="2800" dirty="0" smtClean="0">
                <a:solidFill>
                  <a:srgbClr val="FF0000"/>
                </a:solidFill>
                <a:latin typeface="Corbel" pitchFamily="34" charset="0"/>
              </a:rPr>
              <a:t>** Will not start until week of October 1</a:t>
            </a:r>
            <a:r>
              <a:rPr lang="en-US" sz="2800" baseline="30000" dirty="0" smtClean="0">
                <a:solidFill>
                  <a:srgbClr val="FF0000"/>
                </a:solidFill>
                <a:latin typeface="Corbel" pitchFamily="34" charset="0"/>
              </a:rPr>
              <a:t>st</a:t>
            </a:r>
            <a:r>
              <a:rPr lang="en-US" sz="2800" dirty="0" smtClean="0">
                <a:solidFill>
                  <a:srgbClr val="FF0000"/>
                </a:solidFill>
                <a:latin typeface="Corbel" pitchFamily="34" charset="0"/>
              </a:rPr>
              <a:t>  </a:t>
            </a:r>
          </a:p>
          <a:p>
            <a:r>
              <a:rPr lang="en-US" sz="2800" dirty="0" smtClean="0">
                <a:latin typeface="Corbel" pitchFamily="34" charset="0"/>
              </a:rPr>
              <a:t>** Should not take more than 20-30 minutes per </a:t>
            </a:r>
          </a:p>
          <a:p>
            <a:r>
              <a:rPr lang="en-US" sz="2800" dirty="0">
                <a:latin typeface="Corbel" pitchFamily="34" charset="0"/>
              </a:rPr>
              <a:t> </a:t>
            </a:r>
            <a:r>
              <a:rPr lang="en-US" sz="2800" dirty="0" smtClean="0">
                <a:latin typeface="Corbel" pitchFamily="34" charset="0"/>
              </a:rPr>
              <a:t>                                      night</a:t>
            </a:r>
          </a:p>
          <a:p>
            <a:pPr lvl="1">
              <a:buFont typeface="Wingdings" pitchFamily="2" charset="2"/>
              <a:buChar char="ü"/>
            </a:pPr>
            <a:r>
              <a:rPr lang="en-US" sz="2800" dirty="0" smtClean="0">
                <a:latin typeface="Corbel" pitchFamily="34" charset="0"/>
              </a:rPr>
              <a:t> Extension Activities – optional </a:t>
            </a: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a:latin typeface="Corbel" pitchFamily="34" charset="0"/>
            </a:endParaRPr>
          </a:p>
        </p:txBody>
      </p:sp>
      <p:pic>
        <p:nvPicPr>
          <p:cNvPr id="3" name="Picture 2"/>
          <p:cNvPicPr>
            <a:picLocks noChangeAspect="1"/>
          </p:cNvPicPr>
          <p:nvPr/>
        </p:nvPicPr>
        <p:blipFill>
          <a:blip r:embed="rId2"/>
          <a:stretch>
            <a:fillRect/>
          </a:stretch>
        </p:blipFill>
        <p:spPr>
          <a:xfrm>
            <a:off x="7896225" y="5562600"/>
            <a:ext cx="1219200" cy="1123244"/>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heetah paw.jpg"/>
          <p:cNvPicPr>
            <a:picLocks noChangeAspect="1"/>
          </p:cNvPicPr>
          <p:nvPr/>
        </p:nvPicPr>
        <p:blipFill>
          <a:blip r:embed="rId2" cstate="print"/>
          <a:srcRect/>
          <a:stretch>
            <a:fillRect/>
          </a:stretch>
        </p:blipFill>
        <p:spPr bwMode="auto">
          <a:xfrm>
            <a:off x="7620000" y="5762625"/>
            <a:ext cx="882650" cy="1095375"/>
          </a:xfrm>
          <a:prstGeom prst="rect">
            <a:avLst/>
          </a:prstGeom>
          <a:noFill/>
          <a:ln w="9525">
            <a:noFill/>
            <a:miter lim="800000"/>
            <a:headEnd/>
            <a:tailEnd/>
          </a:ln>
        </p:spPr>
      </p:pic>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Mystery Camper</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16388" name="TextBox 3"/>
          <p:cNvSpPr txBox="1">
            <a:spLocks noChangeArrowheads="1"/>
          </p:cNvSpPr>
          <p:nvPr/>
        </p:nvSpPr>
        <p:spPr bwMode="auto">
          <a:xfrm>
            <a:off x="457200" y="1219200"/>
            <a:ext cx="8458200" cy="6278642"/>
          </a:xfrm>
          <a:prstGeom prst="rect">
            <a:avLst/>
          </a:prstGeom>
          <a:noFill/>
          <a:ln w="9525">
            <a:noFill/>
            <a:miter lim="800000"/>
            <a:headEnd/>
            <a:tailEnd/>
          </a:ln>
        </p:spPr>
        <p:txBody>
          <a:bodyPr wrap="square">
            <a:spAutoFit/>
          </a:bodyPr>
          <a:lstStyle/>
          <a:p>
            <a:pPr algn="ctr"/>
            <a:r>
              <a:rPr lang="en-US" sz="2800" dirty="0" smtClean="0">
                <a:latin typeface="Corbel" pitchFamily="34" charset="0"/>
              </a:rPr>
              <a:t>Guess Who?</a:t>
            </a:r>
            <a:endParaRPr lang="en-US" sz="2800" dirty="0">
              <a:latin typeface="Corbel" pitchFamily="34" charset="0"/>
            </a:endParaRPr>
          </a:p>
          <a:p>
            <a:endParaRPr lang="en-US" sz="1000" dirty="0" smtClean="0">
              <a:latin typeface="Corbel" pitchFamily="34" charset="0"/>
            </a:endParaRPr>
          </a:p>
          <a:p>
            <a:r>
              <a:rPr lang="en-US" sz="2800" dirty="0" smtClean="0">
                <a:latin typeface="Corbel" pitchFamily="34" charset="0"/>
              </a:rPr>
              <a:t>Mon: Backpack and picture is displayed  and 2 clues are read to the class.</a:t>
            </a:r>
            <a:endParaRPr lang="en-US" sz="2800" dirty="0">
              <a:latin typeface="Corbel" pitchFamily="34" charset="0"/>
            </a:endParaRPr>
          </a:p>
          <a:p>
            <a:r>
              <a:rPr lang="en-US" sz="2800" dirty="0" smtClean="0">
                <a:latin typeface="Corbel" pitchFamily="34" charset="0"/>
              </a:rPr>
              <a:t>Tues: 2 more clues are read to the class.</a:t>
            </a:r>
            <a:endParaRPr lang="en-US" sz="2800" dirty="0">
              <a:latin typeface="Corbel" pitchFamily="34" charset="0"/>
            </a:endParaRPr>
          </a:p>
          <a:p>
            <a:r>
              <a:rPr lang="en-US" sz="2800" dirty="0" smtClean="0">
                <a:latin typeface="Corbel" pitchFamily="34" charset="0"/>
              </a:rPr>
              <a:t>Wed:  2 more clues are read to the class.</a:t>
            </a:r>
          </a:p>
          <a:p>
            <a:r>
              <a:rPr lang="en-US" sz="2800" dirty="0" smtClean="0">
                <a:latin typeface="Corbel" pitchFamily="34" charset="0"/>
              </a:rPr>
              <a:t>Thurs: Parents are asked to share a few sentences that can be read aloud to the class.</a:t>
            </a:r>
          </a:p>
          <a:p>
            <a:r>
              <a:rPr lang="en-US" sz="2800" dirty="0" smtClean="0">
                <a:latin typeface="Corbel" pitchFamily="34" charset="0"/>
              </a:rPr>
              <a:t>Fri: Students guess who our camper is.  Mystery Camper gets to share what is in their backpack and can bring a favorite book from home to share with class. Mom and Dad Invited to Lunch.</a:t>
            </a:r>
            <a:endParaRPr lang="en-US" sz="2800" dirty="0">
              <a:latin typeface="Corbel" pitchFamily="34" charset="0"/>
            </a:endParaRPr>
          </a:p>
          <a:p>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2" name="Picture 1"/>
          <p:cNvPicPr>
            <a:picLocks noChangeAspect="1"/>
          </p:cNvPicPr>
          <p:nvPr/>
        </p:nvPicPr>
        <p:blipFill>
          <a:blip r:embed="rId3"/>
          <a:stretch>
            <a:fillRect/>
          </a:stretch>
        </p:blipFill>
        <p:spPr>
          <a:xfrm>
            <a:off x="7467599" y="5715000"/>
            <a:ext cx="1240643" cy="11430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a:t>
            </a:r>
            <a:r>
              <a:rPr lang="en-US" sz="6600" dirty="0" err="1"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Whoo</a:t>
            </a: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 Knew?” Folders</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18436" name="TextBox 3"/>
          <p:cNvSpPr txBox="1">
            <a:spLocks noChangeArrowheads="1"/>
          </p:cNvSpPr>
          <p:nvPr/>
        </p:nvSpPr>
        <p:spPr bwMode="auto">
          <a:xfrm>
            <a:off x="381000" y="1219200"/>
            <a:ext cx="8077200" cy="8279189"/>
          </a:xfrm>
          <a:prstGeom prst="rect">
            <a:avLst/>
          </a:prstGeom>
          <a:noFill/>
          <a:ln w="9525">
            <a:noFill/>
            <a:miter lim="800000"/>
            <a:headEnd/>
            <a:tailEnd/>
          </a:ln>
        </p:spPr>
        <p:txBody>
          <a:bodyPr>
            <a:spAutoFit/>
          </a:bodyPr>
          <a:lstStyle/>
          <a:p>
            <a:pPr>
              <a:buFont typeface="Wingdings" pitchFamily="2" charset="2"/>
              <a:buChar char="§"/>
            </a:pPr>
            <a:r>
              <a:rPr lang="en-US" sz="2800" dirty="0">
                <a:latin typeface="Corbel" pitchFamily="34" charset="0"/>
              </a:rPr>
              <a:t> </a:t>
            </a:r>
            <a:r>
              <a:rPr lang="en-US" sz="2800" dirty="0" smtClean="0">
                <a:solidFill>
                  <a:srgbClr val="FF0000"/>
                </a:solidFill>
                <a:latin typeface="Corbel" pitchFamily="34" charset="0"/>
              </a:rPr>
              <a:t>Come home everyday – PLEASE return everyday!</a:t>
            </a:r>
            <a:endParaRPr lang="en-US" sz="2800" dirty="0">
              <a:solidFill>
                <a:srgbClr val="FF0000"/>
              </a:solidFill>
              <a:latin typeface="Corbel" pitchFamily="34" charset="0"/>
            </a:endParaRPr>
          </a:p>
          <a:p>
            <a:pPr>
              <a:buFont typeface="Wingdings" pitchFamily="2" charset="2"/>
              <a:buChar char="§"/>
            </a:pPr>
            <a:r>
              <a:rPr lang="en-US" sz="2800" dirty="0" smtClean="0">
                <a:latin typeface="Corbel" pitchFamily="34" charset="0"/>
              </a:rPr>
              <a:t> Time sensitive papers will come home daily.</a:t>
            </a:r>
          </a:p>
          <a:p>
            <a:pPr>
              <a:buFont typeface="Wingdings" pitchFamily="2" charset="2"/>
              <a:buChar char="§"/>
            </a:pPr>
            <a:r>
              <a:rPr lang="en-US" sz="2800" dirty="0" smtClean="0">
                <a:latin typeface="Corbel" pitchFamily="34" charset="0"/>
              </a:rPr>
              <a:t> Other papers from </a:t>
            </a:r>
            <a:r>
              <a:rPr lang="en-US" sz="2800" dirty="0">
                <a:latin typeface="Corbel" pitchFamily="34" charset="0"/>
              </a:rPr>
              <a:t>the week come </a:t>
            </a:r>
            <a:r>
              <a:rPr lang="en-US" sz="2800" dirty="0" smtClean="0">
                <a:latin typeface="Corbel" pitchFamily="34" charset="0"/>
              </a:rPr>
              <a:t>home on Friday.</a:t>
            </a:r>
            <a:endParaRPr lang="en-US" sz="2800" dirty="0">
              <a:latin typeface="Corbel" pitchFamily="34" charset="0"/>
            </a:endParaRPr>
          </a:p>
          <a:p>
            <a:pPr>
              <a:buFont typeface="Wingdings" pitchFamily="2" charset="2"/>
              <a:buChar char="§"/>
            </a:pPr>
            <a:r>
              <a:rPr lang="en-US" sz="2800" dirty="0">
                <a:latin typeface="Corbel" pitchFamily="34" charset="0"/>
              </a:rPr>
              <a:t> </a:t>
            </a:r>
            <a:r>
              <a:rPr lang="en-US" sz="2800" dirty="0" smtClean="0">
                <a:latin typeface="Corbel" pitchFamily="34" charset="0"/>
              </a:rPr>
              <a:t>Please put all notes </a:t>
            </a:r>
            <a:r>
              <a:rPr lang="en-US" sz="2800" dirty="0">
                <a:latin typeface="Corbel" pitchFamily="34" charset="0"/>
              </a:rPr>
              <a:t>to Mrs. </a:t>
            </a:r>
            <a:r>
              <a:rPr lang="en-US" sz="2800" dirty="0" smtClean="0">
                <a:latin typeface="Corbel" pitchFamily="34" charset="0"/>
              </a:rPr>
              <a:t>Friedenberg, the </a:t>
            </a:r>
            <a:r>
              <a:rPr lang="en-US" sz="2800" dirty="0">
                <a:latin typeface="Corbel" pitchFamily="34" charset="0"/>
              </a:rPr>
              <a:t>Office, </a:t>
            </a:r>
            <a:r>
              <a:rPr lang="en-US" sz="2800" dirty="0" smtClean="0">
                <a:latin typeface="Corbel" pitchFamily="34" charset="0"/>
              </a:rPr>
              <a:t>the PTO, etc. in </a:t>
            </a:r>
            <a:r>
              <a:rPr lang="en-US" sz="2800" dirty="0">
                <a:latin typeface="Corbel" pitchFamily="34" charset="0"/>
              </a:rPr>
              <a:t>the </a:t>
            </a:r>
            <a:r>
              <a:rPr lang="en-US" sz="2800" dirty="0" smtClean="0">
                <a:latin typeface="Corbel" pitchFamily="34" charset="0"/>
              </a:rPr>
              <a:t>folder</a:t>
            </a:r>
            <a:endParaRPr lang="en-US" sz="2800" i="1" dirty="0">
              <a:latin typeface="Corbel" pitchFamily="34" charset="0"/>
            </a:endParaRPr>
          </a:p>
          <a:p>
            <a:pPr>
              <a:buFont typeface="Wingdings" pitchFamily="2" charset="2"/>
              <a:buChar char="§"/>
            </a:pPr>
            <a:r>
              <a:rPr lang="en-US" sz="2800" dirty="0">
                <a:latin typeface="Corbel" pitchFamily="34" charset="0"/>
              </a:rPr>
              <a:t> Lunch Money can be sent in folder </a:t>
            </a:r>
            <a:r>
              <a:rPr lang="en-US" sz="2800" dirty="0" smtClean="0">
                <a:latin typeface="Corbel" pitchFamily="34" charset="0"/>
              </a:rPr>
              <a:t>. Lunch = $3.00 </a:t>
            </a:r>
          </a:p>
          <a:p>
            <a:pPr lvl="2">
              <a:buFont typeface="Courier New" pitchFamily="49" charset="0"/>
              <a:buChar char="o"/>
            </a:pPr>
            <a:r>
              <a:rPr lang="en-US" sz="2800" dirty="0" smtClean="0">
                <a:latin typeface="Corbel" pitchFamily="34" charset="0"/>
              </a:rPr>
              <a:t> </a:t>
            </a:r>
            <a:r>
              <a:rPr lang="en-US" sz="2800" dirty="0" smtClean="0">
                <a:solidFill>
                  <a:srgbClr val="FF0000"/>
                </a:solidFill>
                <a:latin typeface="Corbel" pitchFamily="34" charset="0"/>
              </a:rPr>
              <a:t>When </a:t>
            </a:r>
            <a:r>
              <a:rPr lang="en-US" sz="2800" dirty="0">
                <a:solidFill>
                  <a:srgbClr val="FF0000"/>
                </a:solidFill>
                <a:latin typeface="Corbel" pitchFamily="34" charset="0"/>
              </a:rPr>
              <a:t>sending cash </a:t>
            </a:r>
            <a:r>
              <a:rPr lang="en-US" sz="2800" dirty="0" smtClean="0">
                <a:solidFill>
                  <a:srgbClr val="FF0000"/>
                </a:solidFill>
                <a:latin typeface="Corbel" pitchFamily="34" charset="0"/>
              </a:rPr>
              <a:t>or checks, please include your student’s name and lunch number</a:t>
            </a:r>
          </a:p>
          <a:p>
            <a:pPr lvl="2">
              <a:buFont typeface="Courier New" pitchFamily="49" charset="0"/>
              <a:buChar char="o"/>
            </a:pPr>
            <a:r>
              <a:rPr lang="en-US" sz="2800" dirty="0" smtClean="0">
                <a:latin typeface="Corbel" pitchFamily="34" charset="0"/>
              </a:rPr>
              <a:t> Online payments at Café Prepay: </a:t>
            </a:r>
            <a:r>
              <a:rPr lang="en-US" sz="2800" dirty="0" smtClean="0">
                <a:solidFill>
                  <a:srgbClr val="0000FF"/>
                </a:solidFill>
                <a:latin typeface="Corbel" pitchFamily="34" charset="0"/>
                <a:hlinkClick r:id="rId2" action="ppaction://hlinkpres?slideindex=1&amp;slidetitle="/>
              </a:rPr>
              <a:t>http://www.pay4lunch.com/cafeprepay.aspx </a:t>
            </a:r>
            <a:endParaRPr lang="en-US" sz="2800" dirty="0" smtClean="0">
              <a:solidFill>
                <a:srgbClr val="0000FF"/>
              </a:solidFill>
              <a:latin typeface="Corbel" pitchFamily="34" charset="0"/>
            </a:endParaRPr>
          </a:p>
          <a:p>
            <a:pPr lvl="2">
              <a:buFont typeface="Courier New" pitchFamily="49" charset="0"/>
              <a:buChar char="o"/>
            </a:pPr>
            <a:r>
              <a:rPr lang="en-US" sz="2800" dirty="0" smtClean="0">
                <a:latin typeface="Corbel" pitchFamily="34" charset="0"/>
              </a:rPr>
              <a:t>Lunch Menus: Link is on </a:t>
            </a:r>
            <a:r>
              <a:rPr lang="en-US" sz="2800" dirty="0" err="1" smtClean="0">
                <a:latin typeface="Corbel" pitchFamily="34" charset="0"/>
              </a:rPr>
              <a:t>Steuart</a:t>
            </a:r>
            <a:r>
              <a:rPr lang="en-US" sz="2800" dirty="0" smtClean="0">
                <a:latin typeface="Corbel" pitchFamily="34" charset="0"/>
              </a:rPr>
              <a:t> Weller homepage: </a:t>
            </a:r>
            <a:r>
              <a:rPr lang="en-US" sz="2800" dirty="0" smtClean="0">
                <a:latin typeface="Corbel" pitchFamily="34" charset="0"/>
                <a:hlinkClick r:id="rId3"/>
              </a:rPr>
              <a:t>http://www.lcps.org/weller</a:t>
            </a:r>
            <a:r>
              <a:rPr lang="en-US" sz="2800" dirty="0" smtClean="0">
                <a:latin typeface="Corbel" pitchFamily="34" charset="0"/>
              </a:rPr>
              <a:t> </a:t>
            </a:r>
          </a:p>
          <a:p>
            <a:endParaRPr lang="en-US" sz="2800" dirty="0" smtClean="0">
              <a:latin typeface="Corbel" pitchFamily="34" charset="0"/>
            </a:endParaRPr>
          </a:p>
          <a:p>
            <a:endParaRPr lang="en-US" sz="2800" dirty="0" smtClean="0">
              <a:latin typeface="Corbel" pitchFamily="34" charset="0"/>
            </a:endParaRPr>
          </a:p>
          <a:p>
            <a:endParaRPr lang="en-US" sz="2800" dirty="0">
              <a:latin typeface="Corbel" pitchFamily="34" charset="0"/>
            </a:endParaRPr>
          </a:p>
          <a:p>
            <a:endParaRPr lang="en-US" sz="2800" dirty="0">
              <a:latin typeface="Corbel" pitchFamily="34" charset="0"/>
            </a:endParaRPr>
          </a:p>
          <a:p>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2" name="Picture 1"/>
          <p:cNvPicPr>
            <a:picLocks noChangeAspect="1"/>
          </p:cNvPicPr>
          <p:nvPr/>
        </p:nvPicPr>
        <p:blipFill>
          <a:blip r:embed="rId4"/>
          <a:stretch>
            <a:fillRect/>
          </a:stretch>
        </p:blipFill>
        <p:spPr>
          <a:xfrm>
            <a:off x="7848600" y="5651853"/>
            <a:ext cx="1295400" cy="1193447"/>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762000" y="1295400"/>
            <a:ext cx="7620000" cy="7232749"/>
          </a:xfrm>
          <a:prstGeom prst="rect">
            <a:avLst/>
          </a:prstGeom>
          <a:noFill/>
          <a:ln w="9525">
            <a:noFill/>
            <a:miter lim="800000"/>
            <a:headEnd/>
            <a:tailEnd/>
          </a:ln>
        </p:spPr>
        <p:txBody>
          <a:bodyPr>
            <a:spAutoFit/>
          </a:bodyPr>
          <a:lstStyle/>
          <a:p>
            <a:pPr>
              <a:buFont typeface="Wingdings" pitchFamily="2" charset="2"/>
              <a:buChar char="§"/>
            </a:pPr>
            <a:r>
              <a:rPr lang="en-US" sz="2400" dirty="0" smtClean="0">
                <a:latin typeface="Corbel" pitchFamily="34" charset="0"/>
              </a:rPr>
              <a:t>Supports  &amp; Funds Awesome Activities</a:t>
            </a:r>
          </a:p>
          <a:p>
            <a:pPr lvl="1">
              <a:buFont typeface="Wingdings" pitchFamily="2" charset="2"/>
              <a:buChar char="§"/>
            </a:pPr>
            <a:r>
              <a:rPr lang="en-US" sz="2400" dirty="0" smtClean="0">
                <a:latin typeface="Corbel" pitchFamily="34" charset="0"/>
              </a:rPr>
              <a:t>Student Assemblies</a:t>
            </a:r>
          </a:p>
          <a:p>
            <a:pPr lvl="1">
              <a:buFont typeface="Wingdings" pitchFamily="2" charset="2"/>
              <a:buChar char="§"/>
            </a:pPr>
            <a:r>
              <a:rPr lang="en-US" sz="2400" dirty="0" smtClean="0">
                <a:latin typeface="Corbel" pitchFamily="34" charset="0"/>
              </a:rPr>
              <a:t> Student/Teacher Activities</a:t>
            </a:r>
          </a:p>
          <a:p>
            <a:pPr lvl="1">
              <a:buFont typeface="Wingdings" pitchFamily="2" charset="2"/>
              <a:buChar char="§"/>
            </a:pPr>
            <a:r>
              <a:rPr lang="en-US" sz="2400" dirty="0" smtClean="0">
                <a:latin typeface="Corbel" pitchFamily="34" charset="0"/>
              </a:rPr>
              <a:t>Classroom Supplies </a:t>
            </a:r>
          </a:p>
          <a:p>
            <a:pPr lvl="1">
              <a:buFont typeface="Wingdings" pitchFamily="2" charset="2"/>
              <a:buChar char="§"/>
            </a:pPr>
            <a:r>
              <a:rPr lang="en-US" sz="2400" dirty="0" smtClean="0">
                <a:latin typeface="Corbel" pitchFamily="34" charset="0"/>
              </a:rPr>
              <a:t>Technology Programs</a:t>
            </a:r>
          </a:p>
          <a:p>
            <a:pPr lvl="1">
              <a:buFont typeface="Wingdings" pitchFamily="2" charset="2"/>
              <a:buChar char="§"/>
            </a:pPr>
            <a:r>
              <a:rPr lang="en-US" sz="2400" dirty="0" smtClean="0">
                <a:latin typeface="Corbel" pitchFamily="34" charset="0"/>
              </a:rPr>
              <a:t>Learning Resources</a:t>
            </a:r>
          </a:p>
          <a:p>
            <a:pPr lvl="1">
              <a:buFont typeface="Wingdings" pitchFamily="2" charset="2"/>
              <a:buChar char="§"/>
            </a:pPr>
            <a:r>
              <a:rPr lang="en-US" sz="2400" dirty="0" smtClean="0">
                <a:latin typeface="Corbel" pitchFamily="34" charset="0"/>
              </a:rPr>
              <a:t>Scholarship Students</a:t>
            </a:r>
          </a:p>
          <a:p>
            <a:pPr lvl="1"/>
            <a:endParaRPr lang="en-US" sz="2400" dirty="0" smtClean="0">
              <a:latin typeface="Corbel" pitchFamily="34" charset="0"/>
            </a:endParaRPr>
          </a:p>
          <a:p>
            <a:pPr lvl="1"/>
            <a:r>
              <a:rPr lang="en-US" sz="2400" dirty="0" smtClean="0">
                <a:latin typeface="Corbel" pitchFamily="34" charset="0"/>
              </a:rPr>
              <a:t>PTO Website: </a:t>
            </a:r>
          </a:p>
          <a:p>
            <a:pPr lvl="1"/>
            <a:r>
              <a:rPr lang="en-US" sz="2400" dirty="0" smtClean="0">
                <a:latin typeface="Corbel" pitchFamily="34" charset="0"/>
                <a:hlinkClick r:id="rId2"/>
              </a:rPr>
              <a:t>http://www.lcps.org/domain/10466</a:t>
            </a:r>
            <a:r>
              <a:rPr lang="en-US" sz="2400" dirty="0" smtClean="0">
                <a:latin typeface="Corbel" pitchFamily="34" charset="0"/>
              </a:rPr>
              <a:t> </a:t>
            </a:r>
          </a:p>
          <a:p>
            <a:pPr lvl="1"/>
            <a:endParaRPr lang="en-US" sz="2400" dirty="0" smtClean="0">
              <a:latin typeface="Corbel" pitchFamily="34" charset="0"/>
            </a:endParaRPr>
          </a:p>
          <a:p>
            <a:pPr lvl="1">
              <a:buFont typeface="Wingdings" pitchFamily="2" charset="2"/>
              <a:buChar char="§"/>
            </a:pPr>
            <a:endParaRPr lang="en-US" sz="2400" dirty="0" smtClean="0">
              <a:latin typeface="Corbel" pitchFamily="34" charset="0"/>
            </a:endParaRPr>
          </a:p>
          <a:p>
            <a:pPr algn="ctr"/>
            <a:r>
              <a:rPr lang="en-US" sz="4000" dirty="0" smtClean="0">
                <a:solidFill>
                  <a:srgbClr val="FF0000"/>
                </a:solidFill>
                <a:latin typeface="Corbel" pitchFamily="34" charset="0"/>
              </a:rPr>
              <a:t>JOIN TODAY! </a:t>
            </a:r>
          </a:p>
          <a:p>
            <a:endParaRPr lang="en-US" sz="2400" dirty="0">
              <a:latin typeface="Corbel" pitchFamily="34" charset="0"/>
            </a:endParaRPr>
          </a:p>
          <a:p>
            <a:endParaRPr lang="en-US" sz="2800" dirty="0">
              <a:latin typeface="Corbel" pitchFamily="34" charset="0"/>
            </a:endParaRPr>
          </a:p>
          <a:p>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PTO </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pic>
        <p:nvPicPr>
          <p:cNvPr id="4" name="Picture 3"/>
          <p:cNvPicPr>
            <a:picLocks noChangeAspect="1"/>
          </p:cNvPicPr>
          <p:nvPr/>
        </p:nvPicPr>
        <p:blipFill>
          <a:blip r:embed="rId3"/>
          <a:stretch>
            <a:fillRect/>
          </a:stretch>
        </p:blipFill>
        <p:spPr>
          <a:xfrm>
            <a:off x="6629400" y="152400"/>
            <a:ext cx="1676400" cy="1544461"/>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Miscellaneous </a:t>
            </a:r>
          </a:p>
        </p:txBody>
      </p:sp>
      <p:sp>
        <p:nvSpPr>
          <p:cNvPr id="20483" name="TextBox 2"/>
          <p:cNvSpPr txBox="1">
            <a:spLocks noChangeArrowheads="1"/>
          </p:cNvSpPr>
          <p:nvPr/>
        </p:nvSpPr>
        <p:spPr bwMode="auto">
          <a:xfrm>
            <a:off x="914400" y="1295400"/>
            <a:ext cx="7620000" cy="7417415"/>
          </a:xfrm>
          <a:prstGeom prst="rect">
            <a:avLst/>
          </a:prstGeom>
          <a:noFill/>
          <a:ln w="9525">
            <a:noFill/>
            <a:miter lim="800000"/>
            <a:headEnd/>
            <a:tailEnd/>
          </a:ln>
        </p:spPr>
        <p:txBody>
          <a:bodyPr>
            <a:spAutoFit/>
          </a:bodyPr>
          <a:lstStyle/>
          <a:p>
            <a:pPr>
              <a:buFont typeface="Wingdings" pitchFamily="2" charset="2"/>
              <a:buChar char="§"/>
            </a:pPr>
            <a:r>
              <a:rPr lang="en-US" sz="2400" dirty="0">
                <a:solidFill>
                  <a:srgbClr val="FF0000"/>
                </a:solidFill>
                <a:latin typeface="Corbel" pitchFamily="34" charset="0"/>
              </a:rPr>
              <a:t> </a:t>
            </a:r>
            <a:r>
              <a:rPr lang="en-US" sz="2400" dirty="0" smtClean="0">
                <a:solidFill>
                  <a:srgbClr val="FF0000"/>
                </a:solidFill>
                <a:latin typeface="Corbel" pitchFamily="34" charset="0"/>
              </a:rPr>
              <a:t>First Day Packets – If you haven’t returned forms, please do so! </a:t>
            </a:r>
          </a:p>
          <a:p>
            <a:pPr>
              <a:buFont typeface="Wingdings" pitchFamily="2" charset="2"/>
              <a:buChar char="§"/>
            </a:pPr>
            <a:r>
              <a:rPr lang="en-US" sz="2400" dirty="0" smtClean="0">
                <a:latin typeface="Corbel" pitchFamily="34" charset="0"/>
              </a:rPr>
              <a:t> Yearbooks: </a:t>
            </a:r>
          </a:p>
          <a:p>
            <a:pPr lvl="1">
              <a:buFont typeface="Arial" pitchFamily="34" charset="0"/>
              <a:buChar char="•"/>
            </a:pPr>
            <a:r>
              <a:rPr lang="en-US" sz="2400" dirty="0" smtClean="0">
                <a:latin typeface="Corbel" pitchFamily="34" charset="0"/>
              </a:rPr>
              <a:t>Order forms come home or online – Cost $18.00</a:t>
            </a:r>
          </a:p>
          <a:p>
            <a:pPr lvl="1">
              <a:buFont typeface="Arial" pitchFamily="34" charset="0"/>
              <a:buChar char="•"/>
            </a:pPr>
            <a:r>
              <a:rPr lang="en-US" sz="2400" dirty="0" smtClean="0">
                <a:latin typeface="Corbel" pitchFamily="34" charset="0"/>
              </a:rPr>
              <a:t>Delivered in Spring</a:t>
            </a:r>
          </a:p>
          <a:p>
            <a:pPr lvl="1">
              <a:buFont typeface="Arial" pitchFamily="34" charset="0"/>
              <a:buChar char="•"/>
            </a:pPr>
            <a:r>
              <a:rPr lang="en-US" sz="2400" dirty="0" smtClean="0">
                <a:latin typeface="Corbel" pitchFamily="34" charset="0"/>
              </a:rPr>
              <a:t>Awesome memory book for your child!</a:t>
            </a:r>
          </a:p>
          <a:p>
            <a:pPr>
              <a:buFont typeface="Wingdings" pitchFamily="2" charset="2"/>
              <a:buChar char="§"/>
            </a:pPr>
            <a:r>
              <a:rPr lang="en-US" sz="2400" dirty="0" smtClean="0">
                <a:latin typeface="Corbel" pitchFamily="34" charset="0"/>
              </a:rPr>
              <a:t>Change in Dismissal: </a:t>
            </a:r>
          </a:p>
          <a:p>
            <a:pPr lvl="1">
              <a:buFont typeface="Arial" pitchFamily="34" charset="0"/>
              <a:buChar char="•"/>
            </a:pPr>
            <a:r>
              <a:rPr lang="en-US" sz="2400" dirty="0" smtClean="0">
                <a:latin typeface="Corbel" pitchFamily="34" charset="0"/>
              </a:rPr>
              <a:t> Please always write a note or call the office </a:t>
            </a:r>
            <a:r>
              <a:rPr lang="en-US" sz="1200" dirty="0" smtClean="0">
                <a:latin typeface="Corbel" pitchFamily="34" charset="0"/>
              </a:rPr>
              <a:t>(if needed mid-day).</a:t>
            </a:r>
            <a:endParaRPr lang="en-US" sz="1200" dirty="0">
              <a:latin typeface="Corbel" pitchFamily="34" charset="0"/>
            </a:endParaRPr>
          </a:p>
          <a:p>
            <a:pPr>
              <a:buFont typeface="Wingdings" pitchFamily="2" charset="2"/>
              <a:buChar char="§"/>
            </a:pPr>
            <a:r>
              <a:rPr lang="en-US" sz="2400" dirty="0">
                <a:latin typeface="Corbel" pitchFamily="34" charset="0"/>
              </a:rPr>
              <a:t> Birthdays :</a:t>
            </a:r>
          </a:p>
          <a:p>
            <a:pPr lvl="1">
              <a:buFont typeface="Arial" charset="0"/>
              <a:buChar char="•"/>
            </a:pPr>
            <a:r>
              <a:rPr lang="en-US" sz="2400" dirty="0">
                <a:latin typeface="Corbel" pitchFamily="34" charset="0"/>
              </a:rPr>
              <a:t> I am only permitted to pass out invitations if there is one for every child in our </a:t>
            </a:r>
            <a:r>
              <a:rPr lang="en-US" sz="2400" dirty="0" smtClean="0">
                <a:latin typeface="Corbel" pitchFamily="34" charset="0"/>
              </a:rPr>
              <a:t>class.</a:t>
            </a:r>
            <a:endParaRPr lang="en-US" sz="2400" dirty="0">
              <a:latin typeface="Corbel" pitchFamily="34" charset="0"/>
            </a:endParaRPr>
          </a:p>
          <a:p>
            <a:pPr lvl="1">
              <a:buFont typeface="Arial" charset="0"/>
              <a:buChar char="•"/>
            </a:pPr>
            <a:r>
              <a:rPr lang="en-US" sz="2400" dirty="0">
                <a:latin typeface="Corbel" pitchFamily="34" charset="0"/>
              </a:rPr>
              <a:t> </a:t>
            </a:r>
            <a:r>
              <a:rPr lang="en-US" sz="2400" dirty="0" smtClean="0">
                <a:latin typeface="Corbel" pitchFamily="34" charset="0"/>
              </a:rPr>
              <a:t>Only </a:t>
            </a:r>
            <a:r>
              <a:rPr lang="en-US" sz="2400" u="sng" dirty="0" smtClean="0">
                <a:latin typeface="Corbel" pitchFamily="34" charset="0"/>
              </a:rPr>
              <a:t>non-food</a:t>
            </a:r>
            <a:r>
              <a:rPr lang="en-US" sz="2400" dirty="0" smtClean="0">
                <a:latin typeface="Corbel" pitchFamily="34" charset="0"/>
              </a:rPr>
              <a:t> treats will  be allowed at school: NO CUPCAKES. </a:t>
            </a:r>
            <a:endParaRPr lang="en-US" sz="2800" dirty="0" smtClean="0">
              <a:latin typeface="Corbel" pitchFamily="34" charset="0"/>
            </a:endParaRPr>
          </a:p>
          <a:p>
            <a:pPr>
              <a:buFont typeface="Wingdings" pitchFamily="2" charset="2"/>
              <a:buChar char="§"/>
            </a:pPr>
            <a:r>
              <a:rPr lang="en-US" sz="2800" dirty="0" smtClean="0">
                <a:latin typeface="Corbel" pitchFamily="34" charset="0"/>
              </a:rPr>
              <a:t>  </a:t>
            </a:r>
            <a:r>
              <a:rPr lang="en-US" sz="2400" dirty="0" smtClean="0">
                <a:latin typeface="Corbel" pitchFamily="34" charset="0"/>
              </a:rPr>
              <a:t>Toys are not permitted at school .</a:t>
            </a:r>
          </a:p>
          <a:p>
            <a:endParaRPr lang="en-US" sz="2400" dirty="0">
              <a:latin typeface="Corbel" pitchFamily="34" charset="0"/>
            </a:endParaRPr>
          </a:p>
          <a:p>
            <a:endParaRPr lang="en-US" sz="2800" dirty="0">
              <a:latin typeface="Corbel" pitchFamily="34" charset="0"/>
            </a:endParaRPr>
          </a:p>
          <a:p>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3" name="Picture 2"/>
          <p:cNvPicPr>
            <a:picLocks noChangeAspect="1"/>
          </p:cNvPicPr>
          <p:nvPr/>
        </p:nvPicPr>
        <p:blipFill>
          <a:blip r:embed="rId2"/>
          <a:stretch>
            <a:fillRect/>
          </a:stretch>
        </p:blipFill>
        <p:spPr>
          <a:xfrm>
            <a:off x="7459176" y="1"/>
            <a:ext cx="1075224" cy="9906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Wish List </a:t>
            </a:r>
          </a:p>
        </p:txBody>
      </p:sp>
      <p:sp>
        <p:nvSpPr>
          <p:cNvPr id="19460" name="TextBox 3"/>
          <p:cNvSpPr txBox="1">
            <a:spLocks noChangeArrowheads="1"/>
          </p:cNvSpPr>
          <p:nvPr/>
        </p:nvSpPr>
        <p:spPr bwMode="auto">
          <a:xfrm>
            <a:off x="838200" y="1295400"/>
            <a:ext cx="7620000" cy="6124754"/>
          </a:xfrm>
          <a:prstGeom prst="rect">
            <a:avLst/>
          </a:prstGeom>
          <a:noFill/>
          <a:ln w="9525">
            <a:noFill/>
            <a:miter lim="800000"/>
            <a:headEnd/>
            <a:tailEnd/>
          </a:ln>
        </p:spPr>
        <p:txBody>
          <a:bodyPr>
            <a:spAutoFit/>
          </a:bodyPr>
          <a:lstStyle/>
          <a:p>
            <a:pPr>
              <a:buFont typeface="Wingdings" pitchFamily="2" charset="2"/>
              <a:buChar char="§"/>
            </a:pPr>
            <a:r>
              <a:rPr lang="en-US" sz="2800" dirty="0" smtClean="0">
                <a:solidFill>
                  <a:srgbClr val="FF0000"/>
                </a:solidFill>
                <a:latin typeface="Corbel" pitchFamily="34" charset="0"/>
                <a:sym typeface="Wingdings" pitchFamily="2" charset="2"/>
              </a:rPr>
              <a:t>playground balls, jump ropes, chalk, bubbles, etc </a:t>
            </a:r>
          </a:p>
          <a:p>
            <a:pPr>
              <a:buFont typeface="Wingdings" pitchFamily="2" charset="2"/>
              <a:buChar char="§"/>
            </a:pPr>
            <a:r>
              <a:rPr lang="en-US" sz="2800" dirty="0" smtClean="0">
                <a:latin typeface="Corbel" pitchFamily="34" charset="0"/>
              </a:rPr>
              <a:t>gently used (or new) books  </a:t>
            </a:r>
            <a:r>
              <a:rPr lang="en-US" sz="2800" dirty="0">
                <a:latin typeface="Corbel" pitchFamily="34" charset="0"/>
              </a:rPr>
              <a:t>for our class library</a:t>
            </a:r>
          </a:p>
          <a:p>
            <a:pPr>
              <a:buFont typeface="Wingdings" pitchFamily="2" charset="2"/>
              <a:buChar char="§"/>
            </a:pPr>
            <a:r>
              <a:rPr lang="en-US" sz="2800" dirty="0">
                <a:latin typeface="Corbel" pitchFamily="34" charset="0"/>
              </a:rPr>
              <a:t> board games</a:t>
            </a:r>
          </a:p>
          <a:p>
            <a:pPr>
              <a:buFont typeface="Wingdings" pitchFamily="2" charset="2"/>
              <a:buChar char="§"/>
            </a:pPr>
            <a:r>
              <a:rPr lang="en-US" sz="2800" dirty="0">
                <a:latin typeface="Corbel" pitchFamily="34" charset="0"/>
              </a:rPr>
              <a:t> puzzles (up to 100 pieces</a:t>
            </a:r>
            <a:r>
              <a:rPr lang="en-US" sz="2800" dirty="0" smtClean="0">
                <a:latin typeface="Corbel" pitchFamily="34" charset="0"/>
              </a:rPr>
              <a:t>)</a:t>
            </a:r>
          </a:p>
          <a:p>
            <a:pPr>
              <a:buFont typeface="Wingdings" pitchFamily="2" charset="2"/>
              <a:buChar char="§"/>
            </a:pPr>
            <a:r>
              <a:rPr lang="en-US" sz="2800" dirty="0">
                <a:latin typeface="Corbel" pitchFamily="34" charset="0"/>
              </a:rPr>
              <a:t> </a:t>
            </a:r>
            <a:r>
              <a:rPr lang="en-US" sz="2800" dirty="0" smtClean="0">
                <a:latin typeface="Corbel" pitchFamily="34" charset="0"/>
              </a:rPr>
              <a:t>glue sticks  </a:t>
            </a:r>
            <a:r>
              <a:rPr lang="en-US" sz="2800" dirty="0" smtClean="0">
                <a:solidFill>
                  <a:srgbClr val="FF0000"/>
                </a:solidFill>
                <a:latin typeface="Corbel" pitchFamily="34" charset="0"/>
              </a:rPr>
              <a:t>LOTS OF THEM </a:t>
            </a:r>
            <a:r>
              <a:rPr lang="en-US" sz="2800" dirty="0" smtClean="0">
                <a:latin typeface="Corbel" pitchFamily="34" charset="0"/>
                <a:sym typeface="Wingdings" pitchFamily="2" charset="2"/>
              </a:rPr>
              <a:t> </a:t>
            </a:r>
          </a:p>
          <a:p>
            <a:pPr>
              <a:buFont typeface="Wingdings" pitchFamily="2" charset="2"/>
              <a:buChar char="§"/>
            </a:pPr>
            <a:r>
              <a:rPr lang="en-US" sz="2800" dirty="0" smtClean="0">
                <a:latin typeface="Corbel" pitchFamily="34" charset="0"/>
                <a:sym typeface="Wingdings" pitchFamily="2" charset="2"/>
              </a:rPr>
              <a:t> crayons</a:t>
            </a:r>
          </a:p>
          <a:p>
            <a:pPr>
              <a:buFont typeface="Wingdings" pitchFamily="2" charset="2"/>
              <a:buChar char="§"/>
            </a:pPr>
            <a:r>
              <a:rPr lang="en-US" sz="2800" dirty="0" smtClean="0">
                <a:latin typeface="Corbel" pitchFamily="34" charset="0"/>
                <a:sym typeface="Wingdings" pitchFamily="2" charset="2"/>
              </a:rPr>
              <a:t> stickers (all shapes and sizes)</a:t>
            </a:r>
          </a:p>
          <a:p>
            <a:pPr>
              <a:buFont typeface="Wingdings" pitchFamily="2" charset="2"/>
              <a:buChar char="§"/>
            </a:pPr>
            <a:r>
              <a:rPr lang="en-US" sz="2800" dirty="0" smtClean="0">
                <a:latin typeface="Corbel" pitchFamily="34" charset="0"/>
                <a:sym typeface="Wingdings" pitchFamily="2" charset="2"/>
              </a:rPr>
              <a:t> lunch sized brown paper bags</a:t>
            </a:r>
          </a:p>
          <a:p>
            <a:pPr>
              <a:buFont typeface="Wingdings" pitchFamily="2" charset="2"/>
              <a:buChar char="§"/>
            </a:pPr>
            <a:r>
              <a:rPr lang="en-US" sz="2800" dirty="0" smtClean="0">
                <a:latin typeface="Corbel" pitchFamily="34" charset="0"/>
                <a:sym typeface="Wingdings" pitchFamily="2" charset="2"/>
              </a:rPr>
              <a:t>Paper plates</a:t>
            </a:r>
          </a:p>
          <a:p>
            <a:pPr>
              <a:buFont typeface="Wingdings" pitchFamily="2" charset="2"/>
              <a:buChar char="§"/>
            </a:pPr>
            <a:r>
              <a:rPr lang="en-US" sz="2800" dirty="0" smtClean="0">
                <a:latin typeface="Corbel" pitchFamily="34" charset="0"/>
                <a:sym typeface="Wingdings" pitchFamily="2" charset="2"/>
              </a:rPr>
              <a:t>Toothpicks (non-colored)</a:t>
            </a:r>
          </a:p>
          <a:p>
            <a:pPr>
              <a:buFont typeface="Wingdings" pitchFamily="2" charset="2"/>
              <a:buChar char="§"/>
            </a:pPr>
            <a:r>
              <a:rPr lang="en-US" sz="2800" dirty="0" smtClean="0">
                <a:latin typeface="Corbel" pitchFamily="34" charset="0"/>
                <a:sym typeface="Wingdings" pitchFamily="2" charset="2"/>
              </a:rPr>
              <a:t>Q-tips</a:t>
            </a:r>
          </a:p>
          <a:p>
            <a:pPr>
              <a:buFont typeface="Wingdings" pitchFamily="2" charset="2"/>
              <a:buChar char="§"/>
            </a:pPr>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2" name="Picture 1"/>
          <p:cNvPicPr>
            <a:picLocks noChangeAspect="1"/>
          </p:cNvPicPr>
          <p:nvPr/>
        </p:nvPicPr>
        <p:blipFill>
          <a:blip r:embed="rId2"/>
          <a:stretch>
            <a:fillRect/>
          </a:stretch>
        </p:blipFill>
        <p:spPr>
          <a:xfrm>
            <a:off x="7467600" y="5334000"/>
            <a:ext cx="1461202" cy="13462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6622"/>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Volunteers</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19460" name="TextBox 3"/>
          <p:cNvSpPr txBox="1">
            <a:spLocks noChangeArrowheads="1"/>
          </p:cNvSpPr>
          <p:nvPr/>
        </p:nvSpPr>
        <p:spPr bwMode="auto">
          <a:xfrm>
            <a:off x="838200" y="1066800"/>
            <a:ext cx="7620000" cy="6986528"/>
          </a:xfrm>
          <a:prstGeom prst="rect">
            <a:avLst/>
          </a:prstGeom>
          <a:noFill/>
          <a:ln w="9525">
            <a:noFill/>
            <a:miter lim="800000"/>
            <a:headEnd/>
            <a:tailEnd/>
          </a:ln>
        </p:spPr>
        <p:txBody>
          <a:bodyPr>
            <a:spAutoFit/>
          </a:bodyPr>
          <a:lstStyle/>
          <a:p>
            <a:pPr>
              <a:buFont typeface="Wingdings" pitchFamily="2" charset="2"/>
              <a:buChar char="§"/>
            </a:pPr>
            <a:r>
              <a:rPr lang="en-US" sz="2800" dirty="0" smtClean="0">
                <a:latin typeface="Corbel" pitchFamily="34" charset="0"/>
              </a:rPr>
              <a:t>Room parent</a:t>
            </a:r>
            <a:endParaRPr lang="en-US" sz="2800" dirty="0">
              <a:latin typeface="Corbel" pitchFamily="34" charset="0"/>
            </a:endParaRPr>
          </a:p>
          <a:p>
            <a:pPr>
              <a:buFont typeface="Wingdings" pitchFamily="2" charset="2"/>
              <a:buChar char="§"/>
            </a:pPr>
            <a:r>
              <a:rPr lang="en-US" sz="2800" dirty="0">
                <a:latin typeface="Corbel" pitchFamily="34" charset="0"/>
              </a:rPr>
              <a:t> </a:t>
            </a:r>
            <a:r>
              <a:rPr lang="en-US" sz="2800" dirty="0" smtClean="0">
                <a:latin typeface="Corbel" pitchFamily="34" charset="0"/>
              </a:rPr>
              <a:t>Word Study Wizard</a:t>
            </a:r>
            <a:endParaRPr lang="en-US" sz="2800" dirty="0">
              <a:latin typeface="Corbel" pitchFamily="34" charset="0"/>
            </a:endParaRPr>
          </a:p>
          <a:p>
            <a:pPr>
              <a:buFont typeface="Wingdings" pitchFamily="2" charset="2"/>
              <a:buChar char="§"/>
            </a:pPr>
            <a:r>
              <a:rPr lang="en-US" sz="2800" dirty="0">
                <a:latin typeface="Corbel" pitchFamily="34" charset="0"/>
              </a:rPr>
              <a:t> </a:t>
            </a:r>
            <a:r>
              <a:rPr lang="en-US" sz="2800" dirty="0" smtClean="0">
                <a:latin typeface="Corbel" pitchFamily="34" charset="0"/>
              </a:rPr>
              <a:t>Anchor Chart Helper</a:t>
            </a:r>
          </a:p>
          <a:p>
            <a:pPr>
              <a:buFont typeface="Wingdings" pitchFamily="2" charset="2"/>
              <a:buChar char="§"/>
            </a:pPr>
            <a:r>
              <a:rPr lang="en-US" sz="2800" dirty="0">
                <a:latin typeface="Corbel" pitchFamily="34" charset="0"/>
              </a:rPr>
              <a:t> </a:t>
            </a:r>
            <a:r>
              <a:rPr lang="en-US" sz="2800" dirty="0" smtClean="0">
                <a:latin typeface="Corbel" pitchFamily="34" charset="0"/>
              </a:rPr>
              <a:t>Homework Stuffer</a:t>
            </a:r>
            <a:endParaRPr lang="en-US" sz="2800" dirty="0" smtClean="0">
              <a:latin typeface="Corbel" pitchFamily="34" charset="0"/>
              <a:sym typeface="Wingdings" pitchFamily="2" charset="2"/>
            </a:endParaRPr>
          </a:p>
          <a:p>
            <a:pPr>
              <a:buFont typeface="Wingdings" pitchFamily="2" charset="2"/>
              <a:buChar char="§"/>
            </a:pPr>
            <a:r>
              <a:rPr lang="en-US" sz="2800" dirty="0" smtClean="0">
                <a:latin typeface="Corbel" pitchFamily="34" charset="0"/>
                <a:sym typeface="Wingdings" pitchFamily="2" charset="2"/>
              </a:rPr>
              <a:t> Work at Home</a:t>
            </a:r>
          </a:p>
          <a:p>
            <a:pPr>
              <a:buFont typeface="Wingdings" pitchFamily="2" charset="2"/>
              <a:buChar char="§"/>
            </a:pPr>
            <a:r>
              <a:rPr lang="en-US" sz="2800" dirty="0" smtClean="0">
                <a:latin typeface="Corbel" pitchFamily="34" charset="0"/>
                <a:sym typeface="Wingdings" pitchFamily="2" charset="2"/>
              </a:rPr>
              <a:t> Clerical Tasks</a:t>
            </a:r>
          </a:p>
          <a:p>
            <a:pPr>
              <a:buFont typeface="Wingdings" pitchFamily="2" charset="2"/>
              <a:buChar char="§"/>
            </a:pPr>
            <a:r>
              <a:rPr lang="en-US" sz="2800" dirty="0" smtClean="0">
                <a:latin typeface="Corbel" pitchFamily="34" charset="0"/>
                <a:sym typeface="Wingdings" pitchFamily="2" charset="2"/>
              </a:rPr>
              <a:t> Even participant</a:t>
            </a:r>
          </a:p>
          <a:p>
            <a:pPr>
              <a:buFont typeface="Wingdings" pitchFamily="2" charset="2"/>
              <a:buChar char="§"/>
            </a:pPr>
            <a:r>
              <a:rPr lang="en-US" sz="2800" dirty="0" smtClean="0">
                <a:latin typeface="Corbel" pitchFamily="34" charset="0"/>
                <a:sym typeface="Wingdings" pitchFamily="2" charset="2"/>
              </a:rPr>
              <a:t>Pencil Sharpener</a:t>
            </a:r>
          </a:p>
          <a:p>
            <a:pPr>
              <a:buFont typeface="Wingdings" pitchFamily="2" charset="2"/>
              <a:buChar char="§"/>
            </a:pPr>
            <a:r>
              <a:rPr lang="en-US" sz="2800" dirty="0" smtClean="0">
                <a:latin typeface="Corbel" pitchFamily="34" charset="0"/>
                <a:sym typeface="Wingdings" pitchFamily="2" charset="2"/>
              </a:rPr>
              <a:t>Game Expert</a:t>
            </a:r>
          </a:p>
          <a:p>
            <a:pPr>
              <a:buFont typeface="Wingdings" pitchFamily="2" charset="2"/>
              <a:buChar char="§"/>
            </a:pPr>
            <a:r>
              <a:rPr lang="en-US" sz="2800" dirty="0" smtClean="0">
                <a:latin typeface="Corbel" pitchFamily="34" charset="0"/>
                <a:sym typeface="Wingdings" pitchFamily="2" charset="2"/>
              </a:rPr>
              <a:t>Sunshine Math</a:t>
            </a:r>
          </a:p>
          <a:p>
            <a:pPr>
              <a:buFont typeface="Wingdings" pitchFamily="2" charset="2"/>
              <a:buChar char="§"/>
            </a:pPr>
            <a:r>
              <a:rPr lang="en-US" sz="2800" dirty="0" smtClean="0">
                <a:latin typeface="Corbel" pitchFamily="34" charset="0"/>
                <a:sym typeface="Wingdings" pitchFamily="2" charset="2"/>
              </a:rPr>
              <a:t>Supplies parent</a:t>
            </a:r>
          </a:p>
          <a:p>
            <a:pPr>
              <a:buFont typeface="Wingdings" pitchFamily="2" charset="2"/>
              <a:buChar char="§"/>
            </a:pPr>
            <a:r>
              <a:rPr lang="en-US" sz="2800" dirty="0" smtClean="0">
                <a:latin typeface="Corbel" pitchFamily="34" charset="0"/>
                <a:sym typeface="Wingdings" pitchFamily="2" charset="2"/>
              </a:rPr>
              <a:t>Small Group parent</a:t>
            </a:r>
          </a:p>
          <a:p>
            <a:pPr>
              <a:buFont typeface="Wingdings" pitchFamily="2" charset="2"/>
              <a:buChar char="§"/>
            </a:pPr>
            <a:r>
              <a:rPr lang="en-US" sz="2800" dirty="0" smtClean="0">
                <a:latin typeface="Corbel" pitchFamily="34" charset="0"/>
                <a:sym typeface="Wingdings" pitchFamily="2" charset="2"/>
              </a:rPr>
              <a:t>Scholastic Book Order parent</a:t>
            </a:r>
          </a:p>
          <a:p>
            <a:pPr>
              <a:buFont typeface="Wingdings" pitchFamily="2" charset="2"/>
              <a:buChar char="§"/>
            </a:pPr>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2" name="Picture 1"/>
          <p:cNvPicPr>
            <a:picLocks noChangeAspect="1"/>
          </p:cNvPicPr>
          <p:nvPr/>
        </p:nvPicPr>
        <p:blipFill>
          <a:blip r:embed="rId3"/>
          <a:stretch>
            <a:fillRect/>
          </a:stretch>
        </p:blipFill>
        <p:spPr>
          <a:xfrm>
            <a:off x="7467600" y="4876800"/>
            <a:ext cx="1371600" cy="1263650"/>
          </a:xfrm>
          <a:prstGeom prst="rect">
            <a:avLst/>
          </a:prstGeom>
        </p:spPr>
      </p:pic>
    </p:spTree>
    <p:extLst>
      <p:ext uri="{BB962C8B-B14F-4D97-AF65-F5344CB8AC3E}">
        <p14:creationId xmlns:p14="http://schemas.microsoft.com/office/powerpoint/2010/main" val="30594713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0"/>
            <a:ext cx="6668557" cy="1200329"/>
          </a:xfrm>
          <a:prstGeom prst="rect">
            <a:avLst/>
          </a:prstGeom>
          <a:noFill/>
        </p:spPr>
        <p:txBody>
          <a:bodyPr wrap="none">
            <a:spAutoFit/>
          </a:bodyPr>
          <a:lstStyle/>
          <a:p>
            <a:pPr algn="ctr" fontAlgn="auto">
              <a:spcBef>
                <a:spcPts val="0"/>
              </a:spcBef>
              <a:spcAft>
                <a:spcPts val="0"/>
              </a:spcAft>
              <a:defRPr/>
            </a:pPr>
            <a:r>
              <a:rPr lang="en-US" sz="72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Weekly Schedule</a:t>
            </a:r>
          </a:p>
        </p:txBody>
      </p:sp>
      <p:sp>
        <p:nvSpPr>
          <p:cNvPr id="9220" name="TextBox 3"/>
          <p:cNvSpPr txBox="1">
            <a:spLocks noChangeArrowheads="1"/>
          </p:cNvSpPr>
          <p:nvPr/>
        </p:nvSpPr>
        <p:spPr bwMode="auto">
          <a:xfrm>
            <a:off x="457200" y="1143000"/>
            <a:ext cx="3581400" cy="5632312"/>
          </a:xfrm>
          <a:prstGeom prst="rect">
            <a:avLst/>
          </a:prstGeom>
          <a:noFill/>
          <a:ln w="9525">
            <a:noFill/>
            <a:miter lim="800000"/>
            <a:headEnd/>
            <a:tailEnd/>
          </a:ln>
        </p:spPr>
        <p:txBody>
          <a:bodyPr>
            <a:spAutoFit/>
          </a:bodyPr>
          <a:lstStyle/>
          <a:p>
            <a:r>
              <a:rPr lang="en-US" u="sng" dirty="0">
                <a:latin typeface="Corbel" pitchFamily="34" charset="0"/>
              </a:rPr>
              <a:t>Monday</a:t>
            </a:r>
          </a:p>
          <a:p>
            <a:r>
              <a:rPr lang="en-US" dirty="0">
                <a:latin typeface="Corbel" pitchFamily="34" charset="0"/>
              </a:rPr>
              <a:t>P.E   11:30 – 12:00</a:t>
            </a:r>
          </a:p>
          <a:p>
            <a:endParaRPr lang="en-US" dirty="0">
              <a:latin typeface="Corbel" pitchFamily="34" charset="0"/>
            </a:endParaRPr>
          </a:p>
          <a:p>
            <a:r>
              <a:rPr lang="en-US" u="sng" dirty="0">
                <a:latin typeface="Corbel" pitchFamily="34" charset="0"/>
              </a:rPr>
              <a:t>Tuesday</a:t>
            </a:r>
          </a:p>
          <a:p>
            <a:r>
              <a:rPr lang="en-US" dirty="0">
                <a:latin typeface="Corbel" pitchFamily="34" charset="0"/>
              </a:rPr>
              <a:t>Music: 10:00 – 10:30</a:t>
            </a:r>
            <a:endParaRPr lang="en-US" sz="1200" dirty="0">
              <a:latin typeface="Corbel" pitchFamily="34" charset="0"/>
            </a:endParaRPr>
          </a:p>
          <a:p>
            <a:r>
              <a:rPr lang="en-US" u="sng" dirty="0">
                <a:latin typeface="Corbel" pitchFamily="34" charset="0"/>
              </a:rPr>
              <a:t>Computer: 2:00 – 2:30</a:t>
            </a:r>
          </a:p>
          <a:p>
            <a:endParaRPr lang="en-US" u="sng" dirty="0">
              <a:latin typeface="Corbel" pitchFamily="34" charset="0"/>
            </a:endParaRPr>
          </a:p>
          <a:p>
            <a:r>
              <a:rPr lang="en-US" u="sng" dirty="0">
                <a:latin typeface="Corbel" pitchFamily="34" charset="0"/>
              </a:rPr>
              <a:t>Wednesday</a:t>
            </a:r>
          </a:p>
          <a:p>
            <a:r>
              <a:rPr lang="en-US" dirty="0">
                <a:latin typeface="Corbel" pitchFamily="34" charset="0"/>
              </a:rPr>
              <a:t>SEARCH: 8:15 – 9:00 ( B weeks)</a:t>
            </a:r>
          </a:p>
          <a:p>
            <a:r>
              <a:rPr lang="en-US" dirty="0">
                <a:latin typeface="Corbel" pitchFamily="34" charset="0"/>
              </a:rPr>
              <a:t>ART: 11:35 – 12:15</a:t>
            </a:r>
          </a:p>
          <a:p>
            <a:endParaRPr lang="en-US" dirty="0">
              <a:latin typeface="Corbel" pitchFamily="34" charset="0"/>
            </a:endParaRPr>
          </a:p>
          <a:p>
            <a:r>
              <a:rPr lang="en-US" u="sng" dirty="0">
                <a:latin typeface="Corbel" pitchFamily="34" charset="0"/>
              </a:rPr>
              <a:t>Thursday </a:t>
            </a:r>
          </a:p>
          <a:p>
            <a:r>
              <a:rPr lang="en-US" u="sng" dirty="0">
                <a:latin typeface="Corbel" pitchFamily="34" charset="0"/>
              </a:rPr>
              <a:t>Library:  10:30 – 11:00</a:t>
            </a:r>
          </a:p>
          <a:p>
            <a:r>
              <a:rPr lang="en-US" u="sng" dirty="0">
                <a:latin typeface="Corbel" pitchFamily="34" charset="0"/>
              </a:rPr>
              <a:t>P.E:  11:00 – 11:30</a:t>
            </a:r>
          </a:p>
          <a:p>
            <a:endParaRPr lang="en-US" dirty="0" smtClean="0">
              <a:latin typeface="Corbel" pitchFamily="34" charset="0"/>
            </a:endParaRPr>
          </a:p>
          <a:p>
            <a:endParaRPr lang="en-US" dirty="0" smtClean="0">
              <a:latin typeface="Corbel" pitchFamily="34" charset="0"/>
            </a:endParaRPr>
          </a:p>
          <a:p>
            <a:r>
              <a:rPr lang="en-US" dirty="0" smtClean="0">
                <a:latin typeface="Corbel" pitchFamily="34" charset="0"/>
              </a:rPr>
              <a:t> </a:t>
            </a:r>
            <a:endParaRPr lang="en-US" sz="1100" dirty="0" smtClean="0">
              <a:latin typeface="Corbel" pitchFamily="34" charset="0"/>
            </a:endParaRPr>
          </a:p>
          <a:p>
            <a:endParaRPr lang="en-US" dirty="0" smtClean="0">
              <a:latin typeface="Corbel" pitchFamily="34" charset="0"/>
            </a:endParaRPr>
          </a:p>
          <a:p>
            <a:endParaRPr lang="en-US" dirty="0" smtClean="0">
              <a:latin typeface="Corbel" pitchFamily="34" charset="0"/>
            </a:endParaRPr>
          </a:p>
          <a:p>
            <a:endParaRPr lang="en-US" dirty="0">
              <a:latin typeface="Corbel" pitchFamily="34" charset="0"/>
            </a:endParaRPr>
          </a:p>
        </p:txBody>
      </p:sp>
      <p:sp>
        <p:nvSpPr>
          <p:cNvPr id="5" name="TextBox 4"/>
          <p:cNvSpPr txBox="1"/>
          <p:nvPr/>
        </p:nvSpPr>
        <p:spPr>
          <a:xfrm>
            <a:off x="4495800" y="1219200"/>
            <a:ext cx="3581400" cy="5201424"/>
          </a:xfrm>
          <a:prstGeom prst="rect">
            <a:avLst/>
          </a:prstGeom>
          <a:noFill/>
        </p:spPr>
        <p:txBody>
          <a:bodyPr>
            <a:spAutoFit/>
          </a:bodyPr>
          <a:lstStyle/>
          <a:p>
            <a:pPr fontAlgn="auto">
              <a:spcBef>
                <a:spcPts val="0"/>
              </a:spcBef>
              <a:spcAft>
                <a:spcPts val="0"/>
              </a:spcAft>
              <a:defRPr/>
            </a:pPr>
            <a:r>
              <a:rPr lang="en-US" u="sng" dirty="0"/>
              <a:t>Friday</a:t>
            </a:r>
          </a:p>
          <a:p>
            <a:pPr fontAlgn="auto">
              <a:spcBef>
                <a:spcPts val="0"/>
              </a:spcBef>
              <a:spcAft>
                <a:spcPts val="0"/>
              </a:spcAft>
              <a:defRPr/>
            </a:pPr>
            <a:r>
              <a:rPr lang="en-US" dirty="0"/>
              <a:t>Music: 10:00-10:30</a:t>
            </a:r>
          </a:p>
          <a:p>
            <a:pPr fontAlgn="auto">
              <a:spcBef>
                <a:spcPts val="0"/>
              </a:spcBef>
              <a:spcAft>
                <a:spcPts val="0"/>
              </a:spcAft>
              <a:defRPr/>
            </a:pPr>
            <a:r>
              <a:rPr lang="en-US" dirty="0"/>
              <a:t>P.E.: 11:30-12:00</a:t>
            </a:r>
          </a:p>
          <a:p>
            <a:pPr fontAlgn="auto">
              <a:spcBef>
                <a:spcPts val="0"/>
              </a:spcBef>
              <a:spcAft>
                <a:spcPts val="0"/>
              </a:spcAft>
              <a:defRPr/>
            </a:pPr>
            <a:endParaRPr lang="en-US" dirty="0"/>
          </a:p>
          <a:p>
            <a:pPr marL="342900" indent="-342900" fontAlgn="auto">
              <a:spcBef>
                <a:spcPts val="0"/>
              </a:spcBef>
              <a:spcAft>
                <a:spcPts val="0"/>
              </a:spcAft>
              <a:defRPr/>
            </a:pPr>
            <a:r>
              <a:rPr lang="en-US" u="sng" dirty="0"/>
              <a:t>EVERYDAY </a:t>
            </a:r>
          </a:p>
          <a:p>
            <a:pPr fontAlgn="auto">
              <a:spcBef>
                <a:spcPts val="0"/>
              </a:spcBef>
              <a:spcAft>
                <a:spcPts val="0"/>
              </a:spcAft>
              <a:buFont typeface="Wingdings" pitchFamily="2" charset="2"/>
              <a:buChar char="v"/>
              <a:defRPr/>
            </a:pPr>
            <a:r>
              <a:rPr lang="en-US" dirty="0"/>
              <a:t> Power UP</a:t>
            </a:r>
          </a:p>
          <a:p>
            <a:pPr fontAlgn="auto">
              <a:spcBef>
                <a:spcPts val="0"/>
              </a:spcBef>
              <a:spcAft>
                <a:spcPts val="0"/>
              </a:spcAft>
              <a:buFont typeface="Wingdings" pitchFamily="2" charset="2"/>
              <a:buChar char="v"/>
              <a:defRPr/>
            </a:pPr>
            <a:r>
              <a:rPr lang="en-US" dirty="0"/>
              <a:t>Pathways – Literacy </a:t>
            </a:r>
          </a:p>
          <a:p>
            <a:pPr fontAlgn="auto">
              <a:spcBef>
                <a:spcPts val="0"/>
              </a:spcBef>
              <a:spcAft>
                <a:spcPts val="0"/>
              </a:spcAft>
              <a:buFont typeface="Wingdings" pitchFamily="2" charset="2"/>
              <a:buChar char="v"/>
              <a:defRPr/>
            </a:pPr>
            <a:r>
              <a:rPr lang="en-US" dirty="0"/>
              <a:t>Word Study</a:t>
            </a:r>
          </a:p>
          <a:p>
            <a:pPr fontAlgn="auto">
              <a:spcBef>
                <a:spcPts val="0"/>
              </a:spcBef>
              <a:spcAft>
                <a:spcPts val="0"/>
              </a:spcAft>
              <a:buFont typeface="Wingdings" pitchFamily="2" charset="2"/>
              <a:buChar char="v"/>
              <a:defRPr/>
            </a:pPr>
            <a:r>
              <a:rPr lang="en-US" dirty="0"/>
              <a:t> Math</a:t>
            </a:r>
          </a:p>
          <a:p>
            <a:pPr fontAlgn="auto">
              <a:spcBef>
                <a:spcPts val="0"/>
              </a:spcBef>
              <a:spcAft>
                <a:spcPts val="0"/>
              </a:spcAft>
              <a:buFont typeface="Wingdings" pitchFamily="2" charset="2"/>
              <a:buChar char="v"/>
              <a:defRPr/>
            </a:pPr>
            <a:r>
              <a:rPr lang="en-US" dirty="0"/>
              <a:t> Science or Social Studies – 	alternating units</a:t>
            </a:r>
          </a:p>
          <a:p>
            <a:pPr fontAlgn="auto">
              <a:spcBef>
                <a:spcPts val="0"/>
              </a:spcBef>
              <a:spcAft>
                <a:spcPts val="0"/>
              </a:spcAft>
              <a:buFont typeface="Wingdings" pitchFamily="2" charset="2"/>
              <a:buChar char="v"/>
              <a:defRPr/>
            </a:pPr>
            <a:r>
              <a:rPr lang="en-US" dirty="0"/>
              <a:t> Lunch: 12:15- 12:45</a:t>
            </a:r>
          </a:p>
          <a:p>
            <a:pPr fontAlgn="auto">
              <a:spcBef>
                <a:spcPts val="0"/>
              </a:spcBef>
              <a:spcAft>
                <a:spcPts val="0"/>
              </a:spcAft>
              <a:buFont typeface="Wingdings" pitchFamily="2" charset="2"/>
              <a:buChar char="v"/>
              <a:defRPr/>
            </a:pPr>
            <a:r>
              <a:rPr lang="en-US" dirty="0"/>
              <a:t> Recess: 1:00 – 1:15</a:t>
            </a:r>
          </a:p>
          <a:p>
            <a:pPr fontAlgn="auto">
              <a:spcBef>
                <a:spcPts val="0"/>
              </a:spcBef>
              <a:spcAft>
                <a:spcPts val="0"/>
              </a:spcAft>
              <a:buFont typeface="Wingdings" pitchFamily="2" charset="2"/>
              <a:buChar char="v"/>
              <a:defRPr/>
            </a:pPr>
            <a:endParaRPr lang="en-US" sz="2000" dirty="0" smtClean="0">
              <a:latin typeface="+mn-lt"/>
            </a:endParaRPr>
          </a:p>
          <a:p>
            <a:pPr fontAlgn="auto">
              <a:spcBef>
                <a:spcPts val="0"/>
              </a:spcBef>
              <a:spcAft>
                <a:spcPts val="0"/>
              </a:spcAft>
              <a:buFont typeface="Wingdings" pitchFamily="2" charset="2"/>
              <a:buChar char="v"/>
              <a:defRPr/>
            </a:pPr>
            <a:endParaRPr lang="en-US" sz="2000" dirty="0" smtClean="0">
              <a:latin typeface="+mn-lt"/>
            </a:endParaRPr>
          </a:p>
          <a:p>
            <a:pPr fontAlgn="auto">
              <a:spcBef>
                <a:spcPts val="0"/>
              </a:spcBef>
              <a:spcAft>
                <a:spcPts val="0"/>
              </a:spcAft>
              <a:buFont typeface="Wingdings" pitchFamily="2" charset="2"/>
              <a:buChar char="v"/>
              <a:defRPr/>
            </a:pPr>
            <a:endParaRPr lang="en-US" sz="2000" dirty="0">
              <a:latin typeface="+mn-lt"/>
            </a:endParaRPr>
          </a:p>
          <a:p>
            <a:pPr fontAlgn="auto">
              <a:spcBef>
                <a:spcPts val="0"/>
              </a:spcBef>
              <a:spcAft>
                <a:spcPts val="0"/>
              </a:spcAft>
              <a:defRPr/>
            </a:pPr>
            <a:endParaRPr lang="en-US" sz="2000" dirty="0">
              <a:latin typeface="+mn-lt"/>
            </a:endParaRPr>
          </a:p>
          <a:p>
            <a:pPr fontAlgn="auto">
              <a:spcBef>
                <a:spcPts val="0"/>
              </a:spcBef>
              <a:spcAft>
                <a:spcPts val="0"/>
              </a:spcAft>
              <a:defRPr/>
            </a:pPr>
            <a:endParaRPr lang="en-US" dirty="0">
              <a:latin typeface="+mn-lt"/>
            </a:endParaRPr>
          </a:p>
        </p:txBody>
      </p:sp>
      <p:sp>
        <p:nvSpPr>
          <p:cNvPr id="6" name="TextBox 5"/>
          <p:cNvSpPr txBox="1"/>
          <p:nvPr/>
        </p:nvSpPr>
        <p:spPr>
          <a:xfrm>
            <a:off x="2362200" y="5181600"/>
            <a:ext cx="3657600" cy="1384995"/>
          </a:xfrm>
          <a:prstGeom prst="rect">
            <a:avLst/>
          </a:prstGeom>
          <a:noFill/>
        </p:spPr>
        <p:txBody>
          <a:bodyPr wrap="square" rtlCol="0">
            <a:spAutoFit/>
          </a:bodyPr>
          <a:lstStyle/>
          <a:p>
            <a:pPr algn="ctr"/>
            <a:r>
              <a:rPr lang="en-US" sz="2800" dirty="0" smtClean="0">
                <a:solidFill>
                  <a:srgbClr val="FF0000"/>
                </a:solidFill>
              </a:rPr>
              <a:t>***Appropriate dress and shoes for PE days are required. </a:t>
            </a:r>
            <a:endParaRPr lang="en-US" sz="2800" dirty="0">
              <a:solidFill>
                <a:srgbClr val="FF0000"/>
              </a:solidFill>
            </a:endParaRPr>
          </a:p>
        </p:txBody>
      </p:sp>
      <p:pic>
        <p:nvPicPr>
          <p:cNvPr id="2" name="Picture 1"/>
          <p:cNvPicPr>
            <a:picLocks noChangeAspect="1"/>
          </p:cNvPicPr>
          <p:nvPr/>
        </p:nvPicPr>
        <p:blipFill>
          <a:blip r:embed="rId3"/>
          <a:stretch>
            <a:fillRect/>
          </a:stretch>
        </p:blipFill>
        <p:spPr>
          <a:xfrm>
            <a:off x="7315200" y="5181600"/>
            <a:ext cx="1524000" cy="1404056"/>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Questions ???? </a:t>
            </a:r>
          </a:p>
        </p:txBody>
      </p:sp>
      <p:pic>
        <p:nvPicPr>
          <p:cNvPr id="21507" name="Picture 2" descr="cheetah babies.jpg"/>
          <p:cNvPicPr>
            <a:picLocks noChangeAspect="1"/>
          </p:cNvPicPr>
          <p:nvPr/>
        </p:nvPicPr>
        <p:blipFill>
          <a:blip r:embed="rId2" cstate="print"/>
          <a:srcRect/>
          <a:stretch>
            <a:fillRect/>
          </a:stretch>
        </p:blipFill>
        <p:spPr bwMode="auto">
          <a:xfrm>
            <a:off x="838200" y="1219200"/>
            <a:ext cx="7772400" cy="5151438"/>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Routines and Procedures</a:t>
            </a:r>
          </a:p>
        </p:txBody>
      </p:sp>
      <p:sp>
        <p:nvSpPr>
          <p:cNvPr id="10244" name="TextBox 3"/>
          <p:cNvSpPr txBox="1">
            <a:spLocks noChangeArrowheads="1"/>
          </p:cNvSpPr>
          <p:nvPr/>
        </p:nvSpPr>
        <p:spPr bwMode="auto">
          <a:xfrm>
            <a:off x="609600" y="1371601"/>
            <a:ext cx="6705600" cy="4955203"/>
          </a:xfrm>
          <a:prstGeom prst="rect">
            <a:avLst/>
          </a:prstGeom>
          <a:noFill/>
          <a:ln w="9525">
            <a:noFill/>
            <a:miter lim="800000"/>
            <a:headEnd/>
            <a:tailEnd/>
          </a:ln>
        </p:spPr>
        <p:txBody>
          <a:bodyPr wrap="square">
            <a:spAutoFit/>
          </a:bodyPr>
          <a:lstStyle/>
          <a:p>
            <a:pPr>
              <a:buFont typeface="Wingdings" pitchFamily="2" charset="2"/>
              <a:buChar char="ü"/>
            </a:pPr>
            <a:r>
              <a:rPr lang="en-US" sz="2800" dirty="0" smtClean="0">
                <a:latin typeface="Corbel" pitchFamily="34" charset="0"/>
              </a:rPr>
              <a:t>Snacks </a:t>
            </a:r>
            <a:r>
              <a:rPr lang="en-US" sz="2800" dirty="0">
                <a:latin typeface="Corbel" pitchFamily="34" charset="0"/>
              </a:rPr>
              <a:t>– </a:t>
            </a:r>
            <a:r>
              <a:rPr lang="en-US" sz="2800" dirty="0" smtClean="0">
                <a:latin typeface="Corbel" pitchFamily="34" charset="0"/>
              </a:rPr>
              <a:t> </a:t>
            </a:r>
          </a:p>
          <a:p>
            <a:pPr lvl="2">
              <a:buFont typeface="Arial" pitchFamily="34" charset="0"/>
              <a:buChar char="•"/>
            </a:pPr>
            <a:r>
              <a:rPr lang="en-US" sz="2800" dirty="0" smtClean="0">
                <a:solidFill>
                  <a:srgbClr val="FF0000"/>
                </a:solidFill>
                <a:latin typeface="Corbel" pitchFamily="34" charset="0"/>
              </a:rPr>
              <a:t> </a:t>
            </a:r>
            <a:r>
              <a:rPr lang="en-US" sz="2400" dirty="0" smtClean="0">
                <a:solidFill>
                  <a:srgbClr val="FF0000"/>
                </a:solidFill>
                <a:latin typeface="Corbel" pitchFamily="34" charset="0"/>
              </a:rPr>
              <a:t>Allergies</a:t>
            </a:r>
          </a:p>
          <a:p>
            <a:pPr lvl="3">
              <a:buFont typeface="Arial" pitchFamily="34" charset="0"/>
              <a:buChar char="•"/>
            </a:pPr>
            <a:r>
              <a:rPr lang="en-US" sz="1600" dirty="0" smtClean="0">
                <a:solidFill>
                  <a:srgbClr val="FF0000"/>
                </a:solidFill>
                <a:latin typeface="Corbel" pitchFamily="34" charset="0"/>
              </a:rPr>
              <a:t> Healthy please!</a:t>
            </a:r>
          </a:p>
          <a:p>
            <a:pPr lvl="3">
              <a:buFont typeface="Arial" pitchFamily="34" charset="0"/>
              <a:buChar char="•"/>
            </a:pPr>
            <a:r>
              <a:rPr lang="en-US" sz="1600" dirty="0">
                <a:solidFill>
                  <a:srgbClr val="FF0000"/>
                </a:solidFill>
                <a:latin typeface="Corbel" pitchFamily="34" charset="0"/>
              </a:rPr>
              <a:t> </a:t>
            </a:r>
            <a:r>
              <a:rPr lang="en-US" sz="1600" dirty="0" smtClean="0">
                <a:solidFill>
                  <a:srgbClr val="FF0000"/>
                </a:solidFill>
                <a:latin typeface="Corbel" pitchFamily="34" charset="0"/>
              </a:rPr>
              <a:t>Water </a:t>
            </a:r>
            <a:r>
              <a:rPr lang="en-US" sz="1600" dirty="0">
                <a:solidFill>
                  <a:srgbClr val="FF0000"/>
                </a:solidFill>
                <a:latin typeface="Corbel" pitchFamily="34" charset="0"/>
              </a:rPr>
              <a:t>Bottles </a:t>
            </a:r>
            <a:r>
              <a:rPr lang="en-US" sz="1600" dirty="0" smtClean="0">
                <a:solidFill>
                  <a:srgbClr val="FF0000"/>
                </a:solidFill>
                <a:latin typeface="Corbel" pitchFamily="34" charset="0"/>
              </a:rPr>
              <a:t>allowed – No juice please</a:t>
            </a:r>
          </a:p>
          <a:p>
            <a:pPr lvl="3"/>
            <a:endParaRPr lang="en-US" sz="1600" dirty="0" smtClean="0">
              <a:latin typeface="Corbel" pitchFamily="34" charset="0"/>
            </a:endParaRPr>
          </a:p>
          <a:p>
            <a:pPr>
              <a:buFont typeface="Wingdings" pitchFamily="2" charset="2"/>
              <a:buChar char="ü"/>
            </a:pPr>
            <a:r>
              <a:rPr lang="en-US" sz="2800" dirty="0" smtClean="0">
                <a:latin typeface="Corbel" pitchFamily="34" charset="0"/>
              </a:rPr>
              <a:t> </a:t>
            </a:r>
            <a:r>
              <a:rPr lang="en-US" sz="2800" dirty="0">
                <a:latin typeface="Corbel" pitchFamily="34" charset="0"/>
              </a:rPr>
              <a:t>Daily Schedule</a:t>
            </a:r>
          </a:p>
          <a:p>
            <a:pPr lvl="1">
              <a:buFont typeface="Wingdings" pitchFamily="2" charset="2"/>
              <a:buChar char="q"/>
            </a:pPr>
            <a:r>
              <a:rPr lang="en-US" sz="2800" dirty="0">
                <a:latin typeface="Corbel" pitchFamily="34" charset="0"/>
              </a:rPr>
              <a:t> Posted on board </a:t>
            </a:r>
            <a:r>
              <a:rPr lang="en-US" sz="2800" dirty="0" smtClean="0">
                <a:latin typeface="Corbel" pitchFamily="34" charset="0"/>
              </a:rPr>
              <a:t>everyday</a:t>
            </a:r>
          </a:p>
          <a:p>
            <a:pPr lvl="1"/>
            <a:endParaRPr lang="en-US" sz="1600" dirty="0">
              <a:latin typeface="Corbel" pitchFamily="34" charset="0"/>
            </a:endParaRPr>
          </a:p>
          <a:p>
            <a:pPr>
              <a:buFont typeface="Wingdings" pitchFamily="2" charset="2"/>
              <a:buChar char="ü"/>
            </a:pPr>
            <a:r>
              <a:rPr lang="en-US" sz="2800" dirty="0" smtClean="0">
                <a:latin typeface="Corbel" pitchFamily="34" charset="0"/>
              </a:rPr>
              <a:t>Job </a:t>
            </a:r>
            <a:r>
              <a:rPr lang="en-US" sz="2800" dirty="0">
                <a:latin typeface="Corbel" pitchFamily="34" charset="0"/>
              </a:rPr>
              <a:t>Chart</a:t>
            </a:r>
          </a:p>
          <a:p>
            <a:pPr lvl="1">
              <a:buFont typeface="Wingdings" pitchFamily="2" charset="2"/>
              <a:buChar char="q"/>
            </a:pPr>
            <a:r>
              <a:rPr lang="en-US" sz="2800" dirty="0">
                <a:latin typeface="Corbel" pitchFamily="34" charset="0"/>
              </a:rPr>
              <a:t> Rotating </a:t>
            </a:r>
            <a:r>
              <a:rPr lang="en-US" sz="2800" dirty="0" smtClean="0">
                <a:latin typeface="Corbel" pitchFamily="34" charset="0"/>
              </a:rPr>
              <a:t>weekly: Park Ranger and Camp Counselor</a:t>
            </a:r>
            <a:endParaRPr lang="en-US" sz="2800" dirty="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p:txBody>
      </p:sp>
      <p:pic>
        <p:nvPicPr>
          <p:cNvPr id="2" name="Picture 1"/>
          <p:cNvPicPr>
            <a:picLocks noChangeAspect="1"/>
          </p:cNvPicPr>
          <p:nvPr/>
        </p:nvPicPr>
        <p:blipFill>
          <a:blip r:embed="rId3"/>
          <a:stretch>
            <a:fillRect/>
          </a:stretch>
        </p:blipFill>
        <p:spPr>
          <a:xfrm>
            <a:off x="7391400" y="5383742"/>
            <a:ext cx="1600200" cy="1474258"/>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04800"/>
            <a:ext cx="4565650" cy="923330"/>
          </a:xfrm>
          <a:prstGeom prst="rect">
            <a:avLst/>
          </a:prstGeom>
          <a:noFill/>
        </p:spPr>
        <p:txBody>
          <a:bodyPr wrap="square" rtlCol="0">
            <a:spAutoFit/>
          </a:bodyPr>
          <a:lstStyle/>
          <a:p>
            <a:pPr algn="ctr"/>
            <a:r>
              <a:rPr lang="en-US" sz="5400" dirty="0" smtClean="0">
                <a:latin typeface="+mn-lt"/>
              </a:rPr>
              <a:t>PAWS</a:t>
            </a:r>
            <a:endParaRPr lang="en-US" sz="5400" dirty="0">
              <a:latin typeface="+mn-lt"/>
            </a:endParaRPr>
          </a:p>
        </p:txBody>
      </p:sp>
      <p:sp>
        <p:nvSpPr>
          <p:cNvPr id="3" name="TextBox 2"/>
          <p:cNvSpPr txBox="1"/>
          <p:nvPr/>
        </p:nvSpPr>
        <p:spPr>
          <a:xfrm>
            <a:off x="1295400" y="1905000"/>
            <a:ext cx="6358106" cy="4462760"/>
          </a:xfrm>
          <a:prstGeom prst="rect">
            <a:avLst/>
          </a:prstGeom>
          <a:noFill/>
        </p:spPr>
        <p:txBody>
          <a:bodyPr wrap="none" rtlCol="0">
            <a:spAutoFit/>
          </a:bodyPr>
          <a:lstStyle/>
          <a:p>
            <a:r>
              <a:rPr lang="en-US" sz="3200" dirty="0" smtClean="0"/>
              <a:t>P – Be prepared   </a:t>
            </a:r>
          </a:p>
          <a:p>
            <a:r>
              <a:rPr lang="en-US" sz="2000" dirty="0"/>
              <a:t> </a:t>
            </a:r>
            <a:r>
              <a:rPr lang="en-US" sz="2000" dirty="0" smtClean="0"/>
              <a:t>          Prepare for success and keep materials ready</a:t>
            </a:r>
          </a:p>
          <a:p>
            <a:r>
              <a:rPr lang="en-US" sz="3200" dirty="0" smtClean="0">
                <a:latin typeface="Arial"/>
                <a:cs typeface="Arial"/>
              </a:rPr>
              <a:t>A -   Act Responsibly</a:t>
            </a:r>
          </a:p>
          <a:p>
            <a:r>
              <a:rPr lang="en-US" sz="3200" dirty="0" smtClean="0">
                <a:latin typeface="+mn-lt"/>
              </a:rPr>
              <a:t>       </a:t>
            </a:r>
            <a:r>
              <a:rPr lang="en-US" sz="2000" dirty="0" smtClean="0">
                <a:latin typeface="+mn-lt"/>
              </a:rPr>
              <a:t>   Focus to create quality work with on task actions</a:t>
            </a:r>
          </a:p>
          <a:p>
            <a:r>
              <a:rPr lang="en-US" sz="3200" dirty="0" smtClean="0">
                <a:latin typeface="Arial"/>
                <a:cs typeface="Arial"/>
              </a:rPr>
              <a:t>W – Work as a Team</a:t>
            </a:r>
          </a:p>
          <a:p>
            <a:r>
              <a:rPr lang="en-US" sz="3200" dirty="0" smtClean="0">
                <a:latin typeface="Arial"/>
                <a:cs typeface="Arial"/>
              </a:rPr>
              <a:t>       </a:t>
            </a:r>
            <a:r>
              <a:rPr lang="en-US" sz="2000" dirty="0" smtClean="0">
                <a:latin typeface="Arial"/>
                <a:cs typeface="Arial"/>
              </a:rPr>
              <a:t> Encourage others to do their best</a:t>
            </a:r>
          </a:p>
          <a:p>
            <a:r>
              <a:rPr lang="en-US" sz="3200" dirty="0" smtClean="0">
                <a:latin typeface="Arial"/>
                <a:cs typeface="Arial"/>
              </a:rPr>
              <a:t>S -  Show Respect</a:t>
            </a:r>
          </a:p>
          <a:p>
            <a:r>
              <a:rPr lang="en-US" sz="2000" dirty="0">
                <a:latin typeface="Arial"/>
                <a:cs typeface="Arial"/>
              </a:rPr>
              <a:t> </a:t>
            </a:r>
            <a:r>
              <a:rPr lang="en-US" sz="2000" dirty="0" smtClean="0">
                <a:latin typeface="Arial"/>
                <a:cs typeface="Arial"/>
              </a:rPr>
              <a:t>         Use good manners when speaking and listening</a:t>
            </a:r>
          </a:p>
          <a:p>
            <a:endParaRPr lang="en-US" sz="2000" dirty="0" smtClean="0">
              <a:latin typeface="Arial"/>
              <a:cs typeface="Arial"/>
            </a:endParaRPr>
          </a:p>
          <a:p>
            <a:r>
              <a:rPr lang="en-US" sz="3200" dirty="0" smtClean="0">
                <a:latin typeface="Arial"/>
                <a:cs typeface="Arial"/>
              </a:rPr>
              <a:t>*Class Dojo*</a:t>
            </a:r>
            <a:endParaRPr lang="en-US" sz="3200" dirty="0">
              <a:latin typeface="Arial"/>
              <a:cs typeface="Arial"/>
            </a:endParaRPr>
          </a:p>
        </p:txBody>
      </p:sp>
      <p:pic>
        <p:nvPicPr>
          <p:cNvPr id="6" name="Picture 5"/>
          <p:cNvPicPr>
            <a:picLocks noChangeAspect="1"/>
          </p:cNvPicPr>
          <p:nvPr/>
        </p:nvPicPr>
        <p:blipFill>
          <a:blip r:embed="rId2"/>
          <a:stretch>
            <a:fillRect/>
          </a:stretch>
        </p:blipFill>
        <p:spPr>
          <a:xfrm>
            <a:off x="5867400" y="228600"/>
            <a:ext cx="1660393" cy="1529714"/>
          </a:xfrm>
          <a:prstGeom prst="rect">
            <a:avLst/>
          </a:prstGeom>
        </p:spPr>
      </p:pic>
    </p:spTree>
    <p:extLst>
      <p:ext uri="{BB962C8B-B14F-4D97-AF65-F5344CB8AC3E}">
        <p14:creationId xmlns:p14="http://schemas.microsoft.com/office/powerpoint/2010/main" val="1149313525"/>
      </p:ext>
    </p:extLst>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086750093"/>
              </p:ext>
            </p:extLst>
          </p:nvPr>
        </p:nvGraphicFramePr>
        <p:xfrm>
          <a:off x="2057400" y="152401"/>
          <a:ext cx="5105400" cy="6737350"/>
        </p:xfrm>
        <a:graphic>
          <a:graphicData uri="http://schemas.openxmlformats.org/drawingml/2006/table">
            <a:tbl>
              <a:tblPr/>
              <a:tblGrid>
                <a:gridCol w="1282821"/>
                <a:gridCol w="3822579"/>
              </a:tblGrid>
              <a:tr h="732301">
                <a:tc>
                  <a:txBody>
                    <a:bodyPr/>
                    <a:lstStyle/>
                    <a:p>
                      <a:pPr marL="0" marR="0" algn="ctr">
                        <a:lnSpc>
                          <a:spcPct val="115000"/>
                        </a:lnSpc>
                        <a:spcBef>
                          <a:spcPts val="0"/>
                        </a:spcBef>
                        <a:spcAft>
                          <a:spcPts val="1000"/>
                        </a:spcAft>
                      </a:pPr>
                      <a:r>
                        <a:rPr lang="en-US" sz="1000" b="1" dirty="0">
                          <a:solidFill>
                            <a:srgbClr val="FF0000"/>
                          </a:solidFill>
                          <a:latin typeface="Comic Sans MS"/>
                          <a:ea typeface="Calibri"/>
                          <a:cs typeface="Times New Roman"/>
                        </a:rPr>
                        <a:t>Red</a:t>
                      </a:r>
                      <a:endParaRPr lang="en-US" sz="1000" dirty="0">
                        <a:latin typeface="Calibri"/>
                        <a:ea typeface="Calibri"/>
                        <a:cs typeface="Times New Roman"/>
                      </a:endParaRPr>
                    </a:p>
                    <a:p>
                      <a:pPr marL="0" marR="0" algn="ctr">
                        <a:lnSpc>
                          <a:spcPct val="115000"/>
                        </a:lnSpc>
                        <a:spcBef>
                          <a:spcPts val="0"/>
                        </a:spcBef>
                        <a:spcAft>
                          <a:spcPts val="1000"/>
                        </a:spcAft>
                      </a:pPr>
                      <a:r>
                        <a:rPr lang="en-US" sz="1000" b="1" dirty="0">
                          <a:solidFill>
                            <a:srgbClr val="FF0000"/>
                          </a:solidFill>
                          <a:latin typeface="Comic Sans MS"/>
                          <a:ea typeface="Calibri"/>
                          <a:cs typeface="Times New Roman"/>
                        </a:rPr>
                        <a:t>Outstanding!</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dirty="0">
                          <a:latin typeface="Comic Sans MS"/>
                          <a:ea typeface="Calibri"/>
                          <a:cs typeface="Times New Roman"/>
                        </a:rPr>
                        <a:t>Students who reach the Red level will be rewarded for their positive choices by adding a </a:t>
                      </a:r>
                      <a:r>
                        <a:rPr lang="en-US" sz="1000" dirty="0" smtClean="0">
                          <a:latin typeface="Comic Sans MS"/>
                          <a:ea typeface="Calibri"/>
                          <a:cs typeface="Times New Roman"/>
                        </a:rPr>
                        <a:t>bug to their mason jar. They </a:t>
                      </a:r>
                      <a:r>
                        <a:rPr lang="en-US" sz="1000" dirty="0">
                          <a:latin typeface="Comic Sans MS"/>
                          <a:ea typeface="Calibri"/>
                          <a:cs typeface="Times New Roman"/>
                        </a:rPr>
                        <a:t>will receive a </a:t>
                      </a:r>
                      <a:r>
                        <a:rPr lang="en-US" sz="1000" dirty="0" smtClean="0">
                          <a:latin typeface="Comic Sans MS"/>
                          <a:ea typeface="Calibri"/>
                          <a:cs typeface="Times New Roman"/>
                        </a:rPr>
                        <a:t>PAW ticket </a:t>
                      </a:r>
                      <a:r>
                        <a:rPr lang="en-US" sz="1000" dirty="0">
                          <a:latin typeface="Comic Sans MS"/>
                          <a:ea typeface="Calibri"/>
                          <a:cs typeface="Times New Roman"/>
                        </a:rPr>
                        <a:t>to put in the weekly </a:t>
                      </a:r>
                      <a:r>
                        <a:rPr lang="en-US" sz="1000" dirty="0" smtClean="0">
                          <a:latin typeface="Comic Sans MS"/>
                          <a:ea typeface="Calibri"/>
                          <a:cs typeface="Times New Roman"/>
                        </a:rPr>
                        <a:t>drawing</a:t>
                      </a:r>
                      <a:r>
                        <a:rPr lang="en-US" sz="1000" dirty="0">
                          <a:latin typeface="Comic Sans MS"/>
                          <a:ea typeface="Calibri"/>
                          <a:cs typeface="Times New Roman"/>
                        </a:rPr>
                        <a:t>.</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732301">
                <a:tc>
                  <a:txBody>
                    <a:bodyPr/>
                    <a:lstStyle/>
                    <a:p>
                      <a:pPr marL="0" marR="0" algn="ctr">
                        <a:lnSpc>
                          <a:spcPct val="115000"/>
                        </a:lnSpc>
                        <a:spcBef>
                          <a:spcPts val="0"/>
                        </a:spcBef>
                        <a:spcAft>
                          <a:spcPts val="1000"/>
                        </a:spcAft>
                      </a:pPr>
                      <a:r>
                        <a:rPr lang="en-US" sz="1000" b="1" dirty="0">
                          <a:solidFill>
                            <a:srgbClr val="FF6600"/>
                          </a:solidFill>
                          <a:latin typeface="Comic Sans MS"/>
                          <a:ea typeface="Calibri"/>
                          <a:cs typeface="Times New Roman"/>
                        </a:rPr>
                        <a:t>Orange</a:t>
                      </a:r>
                      <a:endParaRPr lang="en-US" sz="1000" dirty="0">
                        <a:latin typeface="Calibri"/>
                        <a:ea typeface="Calibri"/>
                        <a:cs typeface="Times New Roman"/>
                      </a:endParaRPr>
                    </a:p>
                    <a:p>
                      <a:pPr marL="0" marR="0" algn="ctr">
                        <a:lnSpc>
                          <a:spcPct val="115000"/>
                        </a:lnSpc>
                        <a:spcBef>
                          <a:spcPts val="0"/>
                        </a:spcBef>
                        <a:spcAft>
                          <a:spcPts val="1000"/>
                        </a:spcAft>
                      </a:pPr>
                      <a:r>
                        <a:rPr lang="en-US" sz="1000" b="1" dirty="0">
                          <a:solidFill>
                            <a:srgbClr val="FF6600"/>
                          </a:solidFill>
                          <a:latin typeface="Comic Sans MS"/>
                          <a:ea typeface="Calibri"/>
                          <a:cs typeface="Times New Roman"/>
                        </a:rPr>
                        <a:t>Great Job!</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dirty="0">
                          <a:latin typeface="Comic Sans MS"/>
                          <a:ea typeface="Calibri"/>
                          <a:cs typeface="Times New Roman"/>
                        </a:rPr>
                        <a:t>Students who continue to make positive choices move up to the orange level.  They are one step closer to having outstanding classroom behavior!  They will receive </a:t>
                      </a:r>
                      <a:r>
                        <a:rPr lang="en-US" sz="1000" dirty="0" smtClean="0">
                          <a:latin typeface="Comic Sans MS"/>
                          <a:ea typeface="Calibri"/>
                          <a:cs typeface="Times New Roman"/>
                        </a:rPr>
                        <a:t> </a:t>
                      </a:r>
                      <a:r>
                        <a:rPr lang="en-US" sz="1000" dirty="0" smtClean="0">
                          <a:latin typeface="Comic Sans MS"/>
                          <a:ea typeface="Calibri"/>
                          <a:cs typeface="Times New Roman"/>
                        </a:rPr>
                        <a:t>3 </a:t>
                      </a:r>
                      <a:r>
                        <a:rPr lang="en-US" sz="1000" dirty="0" smtClean="0">
                          <a:latin typeface="Comic Sans MS"/>
                          <a:ea typeface="Calibri"/>
                          <a:cs typeface="Times New Roman"/>
                        </a:rPr>
                        <a:t>bugs </a:t>
                      </a:r>
                      <a:r>
                        <a:rPr lang="en-US" sz="1000" dirty="0">
                          <a:latin typeface="Comic Sans MS"/>
                          <a:ea typeface="Calibri"/>
                          <a:cs typeface="Times New Roman"/>
                        </a:rPr>
                        <a:t>to put in </a:t>
                      </a:r>
                      <a:r>
                        <a:rPr lang="en-US" sz="1000" dirty="0" smtClean="0">
                          <a:latin typeface="Comic Sans MS"/>
                          <a:ea typeface="Calibri"/>
                          <a:cs typeface="Times New Roman"/>
                        </a:rPr>
                        <a:t>their picnic basket.</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864964">
                <a:tc>
                  <a:txBody>
                    <a:bodyPr/>
                    <a:lstStyle/>
                    <a:p>
                      <a:pPr marL="0" marR="0" algn="ctr">
                        <a:lnSpc>
                          <a:spcPct val="115000"/>
                        </a:lnSpc>
                        <a:spcBef>
                          <a:spcPts val="0"/>
                        </a:spcBef>
                        <a:spcAft>
                          <a:spcPts val="1000"/>
                        </a:spcAft>
                      </a:pPr>
                      <a:r>
                        <a:rPr lang="en-US" sz="1000" b="1" dirty="0">
                          <a:highlight>
                            <a:srgbClr val="FFFF00"/>
                          </a:highlight>
                          <a:latin typeface="Comic Sans MS"/>
                          <a:ea typeface="Calibri"/>
                          <a:cs typeface="Times New Roman"/>
                        </a:rPr>
                        <a:t>Yellow</a:t>
                      </a:r>
                      <a:endParaRPr lang="en-US" sz="1000" dirty="0">
                        <a:latin typeface="Calibri"/>
                        <a:ea typeface="Calibri"/>
                        <a:cs typeface="Times New Roman"/>
                      </a:endParaRPr>
                    </a:p>
                    <a:p>
                      <a:pPr marL="0" marR="0" algn="ctr">
                        <a:lnSpc>
                          <a:spcPct val="115000"/>
                        </a:lnSpc>
                        <a:spcBef>
                          <a:spcPts val="0"/>
                        </a:spcBef>
                        <a:spcAft>
                          <a:spcPts val="1000"/>
                        </a:spcAft>
                      </a:pPr>
                      <a:r>
                        <a:rPr lang="en-US" sz="1000" b="1" dirty="0">
                          <a:highlight>
                            <a:srgbClr val="FFFF00"/>
                          </a:highlight>
                          <a:latin typeface="Comic Sans MS"/>
                          <a:ea typeface="Calibri"/>
                          <a:cs typeface="Times New Roman"/>
                        </a:rPr>
                        <a:t>Good Day</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dirty="0">
                          <a:latin typeface="Comic Sans MS"/>
                          <a:ea typeface="Calibri"/>
                          <a:cs typeface="Times New Roman"/>
                        </a:rPr>
                        <a:t>Students who make positive choices will receive recognition as they move up the chart.  </a:t>
                      </a:r>
                      <a:r>
                        <a:rPr lang="en-US" sz="1000" dirty="0" smtClean="0">
                          <a:latin typeface="Comic Sans MS"/>
                          <a:ea typeface="Calibri"/>
                          <a:cs typeface="Times New Roman"/>
                        </a:rPr>
                        <a:t>They will receive </a:t>
                      </a:r>
                      <a:r>
                        <a:rPr lang="en-US" sz="1000" dirty="0" smtClean="0">
                          <a:latin typeface="Comic Sans MS"/>
                          <a:ea typeface="Calibri"/>
                          <a:cs typeface="Times New Roman"/>
                        </a:rPr>
                        <a:t>2 bugs </a:t>
                      </a:r>
                      <a:r>
                        <a:rPr lang="en-US" sz="1000" dirty="0" smtClean="0">
                          <a:latin typeface="Comic Sans MS"/>
                          <a:ea typeface="Calibri"/>
                          <a:cs typeface="Times New Roman"/>
                        </a:rPr>
                        <a:t>to put in their picnic basket</a:t>
                      </a:r>
                      <a:r>
                        <a:rPr lang="en-US" sz="1000" dirty="0" smtClean="0">
                          <a:latin typeface="Comic Sans MS"/>
                          <a:ea typeface="Calibri"/>
                          <a:cs typeface="Times New Roman"/>
                        </a:rPr>
                        <a:t>.</a:t>
                      </a:r>
                    </a:p>
                    <a:p>
                      <a:pPr marL="0" marR="0">
                        <a:lnSpc>
                          <a:spcPct val="115000"/>
                        </a:lnSpc>
                        <a:spcBef>
                          <a:spcPts val="0"/>
                        </a:spcBef>
                        <a:spcAft>
                          <a:spcPts val="1000"/>
                        </a:spcAft>
                      </a:pP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231115">
                <a:tc>
                  <a:txBody>
                    <a:bodyPr/>
                    <a:lstStyle/>
                    <a:p>
                      <a:pPr marL="0" marR="0" algn="ctr">
                        <a:lnSpc>
                          <a:spcPct val="115000"/>
                        </a:lnSpc>
                        <a:spcBef>
                          <a:spcPts val="0"/>
                        </a:spcBef>
                        <a:spcAft>
                          <a:spcPts val="1000"/>
                        </a:spcAft>
                      </a:pPr>
                      <a:r>
                        <a:rPr lang="en-US" sz="1000" b="1" dirty="0">
                          <a:solidFill>
                            <a:srgbClr val="00FF00"/>
                          </a:solidFill>
                          <a:latin typeface="Comic Sans MS"/>
                          <a:ea typeface="Calibri"/>
                          <a:cs typeface="Times New Roman"/>
                        </a:rPr>
                        <a:t>Green</a:t>
                      </a:r>
                      <a:endParaRPr lang="en-US" sz="1000" dirty="0">
                        <a:latin typeface="Calibri"/>
                        <a:ea typeface="Calibri"/>
                        <a:cs typeface="Times New Roman"/>
                      </a:endParaRPr>
                    </a:p>
                    <a:p>
                      <a:pPr marL="0" marR="0" algn="ctr">
                        <a:lnSpc>
                          <a:spcPct val="115000"/>
                        </a:lnSpc>
                        <a:spcBef>
                          <a:spcPts val="0"/>
                        </a:spcBef>
                        <a:spcAft>
                          <a:spcPts val="1000"/>
                        </a:spcAft>
                      </a:pPr>
                      <a:r>
                        <a:rPr lang="en-US" sz="1000" b="1" dirty="0">
                          <a:solidFill>
                            <a:srgbClr val="00FF00"/>
                          </a:solidFill>
                          <a:latin typeface="Comic Sans MS"/>
                          <a:ea typeface="Calibri"/>
                          <a:cs typeface="Times New Roman"/>
                        </a:rPr>
                        <a:t>Ready to Learn!</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dirty="0">
                          <a:latin typeface="Comic Sans MS"/>
                          <a:ea typeface="Calibri"/>
                          <a:cs typeface="Times New Roman"/>
                        </a:rPr>
                        <a:t>Everyone starts the day “Ready to Learn”! Students can “clip up” or “clip down” or stay here throughout the day depending on their behavior choices.  </a:t>
                      </a:r>
                      <a:r>
                        <a:rPr lang="en-US" sz="1000" dirty="0" smtClean="0">
                          <a:latin typeface="Comic Sans MS"/>
                          <a:ea typeface="Calibri"/>
                          <a:cs typeface="Times New Roman"/>
                        </a:rPr>
                        <a:t>If they are</a:t>
                      </a:r>
                      <a:r>
                        <a:rPr lang="en-US" sz="1000" baseline="0" dirty="0" smtClean="0">
                          <a:latin typeface="Comic Sans MS"/>
                          <a:ea typeface="Calibri"/>
                          <a:cs typeface="Times New Roman"/>
                        </a:rPr>
                        <a:t> here at the end of the day, they will receive 1 bug for their picnic basket.</a:t>
                      </a:r>
                    </a:p>
                    <a:p>
                      <a:pPr marL="0" marR="0">
                        <a:lnSpc>
                          <a:spcPct val="115000"/>
                        </a:lnSpc>
                        <a:spcBef>
                          <a:spcPts val="0"/>
                        </a:spcBef>
                        <a:spcAft>
                          <a:spcPts val="1000"/>
                        </a:spcAft>
                      </a:pP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732301">
                <a:tc>
                  <a:txBody>
                    <a:bodyPr/>
                    <a:lstStyle/>
                    <a:p>
                      <a:pPr marL="0" marR="0" algn="ctr">
                        <a:lnSpc>
                          <a:spcPct val="115000"/>
                        </a:lnSpc>
                        <a:spcBef>
                          <a:spcPts val="0"/>
                        </a:spcBef>
                        <a:spcAft>
                          <a:spcPts val="1000"/>
                        </a:spcAft>
                      </a:pPr>
                      <a:r>
                        <a:rPr lang="en-US" sz="1000" b="1" dirty="0">
                          <a:solidFill>
                            <a:srgbClr val="0000FF"/>
                          </a:solidFill>
                          <a:latin typeface="Comic Sans MS"/>
                          <a:ea typeface="Calibri"/>
                          <a:cs typeface="Times New Roman"/>
                        </a:rPr>
                        <a:t>Blue</a:t>
                      </a:r>
                      <a:endParaRPr lang="en-US" sz="1000" dirty="0">
                        <a:latin typeface="Calibri"/>
                        <a:ea typeface="Calibri"/>
                        <a:cs typeface="Times New Roman"/>
                      </a:endParaRPr>
                    </a:p>
                    <a:p>
                      <a:pPr marL="0" marR="0" algn="ctr">
                        <a:lnSpc>
                          <a:spcPct val="115000"/>
                        </a:lnSpc>
                        <a:spcBef>
                          <a:spcPts val="0"/>
                        </a:spcBef>
                        <a:spcAft>
                          <a:spcPts val="1000"/>
                        </a:spcAft>
                      </a:pPr>
                      <a:r>
                        <a:rPr lang="en-US" sz="1000" b="1" dirty="0">
                          <a:solidFill>
                            <a:srgbClr val="0000FF"/>
                          </a:solidFill>
                          <a:latin typeface="Comic Sans MS"/>
                          <a:ea typeface="Calibri"/>
                          <a:cs typeface="Times New Roman"/>
                        </a:rPr>
                        <a:t>Think About It!</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dirty="0">
                          <a:latin typeface="Comic Sans MS"/>
                          <a:ea typeface="Calibri"/>
                          <a:cs typeface="Times New Roman"/>
                        </a:rPr>
                        <a:t>Students who receive a warning will move to blue.  This serves as a reminder to students to think about the choices they make.  We will have a private conversation to discuss how to make better choices</a:t>
                      </a:r>
                      <a:r>
                        <a:rPr lang="en-US" sz="1000" dirty="0" smtClean="0">
                          <a:latin typeface="Comic Sans MS"/>
                          <a:ea typeface="Calibri"/>
                          <a:cs typeface="Times New Roman"/>
                        </a:rPr>
                        <a:t>. </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462030">
                <a:tc>
                  <a:txBody>
                    <a:bodyPr/>
                    <a:lstStyle/>
                    <a:p>
                      <a:pPr marL="0" marR="0" algn="ctr">
                        <a:lnSpc>
                          <a:spcPct val="115000"/>
                        </a:lnSpc>
                        <a:spcBef>
                          <a:spcPts val="0"/>
                        </a:spcBef>
                        <a:spcAft>
                          <a:spcPts val="1000"/>
                        </a:spcAft>
                      </a:pPr>
                      <a:r>
                        <a:rPr lang="en-US" sz="1000" b="1" dirty="0">
                          <a:solidFill>
                            <a:srgbClr val="660066"/>
                          </a:solidFill>
                          <a:latin typeface="Comic Sans MS"/>
                          <a:ea typeface="Calibri"/>
                          <a:cs typeface="Times New Roman"/>
                        </a:rPr>
                        <a:t>Purple</a:t>
                      </a:r>
                      <a:endParaRPr lang="en-US" sz="1000" dirty="0">
                        <a:latin typeface="Calibri"/>
                        <a:ea typeface="Calibri"/>
                        <a:cs typeface="Times New Roman"/>
                      </a:endParaRPr>
                    </a:p>
                    <a:p>
                      <a:pPr marL="0" marR="0" algn="ctr">
                        <a:lnSpc>
                          <a:spcPct val="115000"/>
                        </a:lnSpc>
                        <a:spcBef>
                          <a:spcPts val="0"/>
                        </a:spcBef>
                        <a:spcAft>
                          <a:spcPts val="1000"/>
                        </a:spcAft>
                      </a:pPr>
                      <a:r>
                        <a:rPr lang="en-US" sz="1000" b="1" dirty="0">
                          <a:solidFill>
                            <a:srgbClr val="660066"/>
                          </a:solidFill>
                          <a:latin typeface="Comic Sans MS"/>
                          <a:ea typeface="Calibri"/>
                          <a:cs typeface="Times New Roman"/>
                        </a:rPr>
                        <a:t>Teacher’s Choice</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dirty="0">
                          <a:latin typeface="Comic Sans MS"/>
                          <a:ea typeface="Calibri"/>
                          <a:cs typeface="Times New Roman"/>
                        </a:rPr>
                        <a:t>Students, who continue to make poor choices, will move to purple.  We will have a private conversation to discuss how to make better choices. Also, a consequence that is appropriate for the choice that was made will be determined.  Different choices require different consequences. Children are different so consequences will vary depending on the child and the choices made. </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982338">
                <a:tc>
                  <a:txBody>
                    <a:bodyPr/>
                    <a:lstStyle/>
                    <a:p>
                      <a:pPr marL="0" marR="0" algn="ctr">
                        <a:lnSpc>
                          <a:spcPct val="115000"/>
                        </a:lnSpc>
                        <a:spcBef>
                          <a:spcPts val="0"/>
                        </a:spcBef>
                        <a:spcAft>
                          <a:spcPts val="1000"/>
                        </a:spcAft>
                      </a:pPr>
                      <a:r>
                        <a:rPr lang="en-US" sz="1000" b="1" dirty="0">
                          <a:solidFill>
                            <a:srgbClr val="FF00CC"/>
                          </a:solidFill>
                          <a:latin typeface="Comic Sans MS"/>
                          <a:ea typeface="Calibri"/>
                          <a:cs typeface="Times New Roman"/>
                        </a:rPr>
                        <a:t>Pink</a:t>
                      </a:r>
                      <a:endParaRPr lang="en-US" sz="1000" dirty="0">
                        <a:latin typeface="Calibri"/>
                        <a:ea typeface="Calibri"/>
                        <a:cs typeface="Times New Roman"/>
                      </a:endParaRPr>
                    </a:p>
                    <a:p>
                      <a:pPr marL="0" marR="0" algn="ctr">
                        <a:lnSpc>
                          <a:spcPct val="115000"/>
                        </a:lnSpc>
                        <a:spcBef>
                          <a:spcPts val="0"/>
                        </a:spcBef>
                        <a:spcAft>
                          <a:spcPts val="1000"/>
                        </a:spcAft>
                      </a:pPr>
                      <a:r>
                        <a:rPr lang="en-US" sz="1000" b="1" dirty="0">
                          <a:solidFill>
                            <a:srgbClr val="FF00CC"/>
                          </a:solidFill>
                          <a:latin typeface="Comic Sans MS"/>
                          <a:ea typeface="Calibri"/>
                          <a:cs typeface="Times New Roman"/>
                        </a:rPr>
                        <a:t>Parent Contact</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dirty="0">
                          <a:latin typeface="Comic Sans MS"/>
                          <a:ea typeface="Calibri"/>
                          <a:cs typeface="Times New Roman"/>
                        </a:rPr>
                        <a:t>Students who move to pink will require parental contact by me.  Parents will be contacted via telephone and/or a note depending on the severity of the behavioral choice.  This level may require the intervention of administration.   </a:t>
                      </a:r>
                      <a:endParaRPr lang="en-US" sz="1000" dirty="0">
                        <a:latin typeface="Calibri"/>
                        <a:ea typeface="Calibri"/>
                        <a:cs typeface="Times New Roman"/>
                      </a:endParaRPr>
                    </a:p>
                  </a:txBody>
                  <a:tcPr marL="37107" marR="37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pic>
        <p:nvPicPr>
          <p:cNvPr id="2" name="Picture 1"/>
          <p:cNvPicPr>
            <a:picLocks noChangeAspect="1"/>
          </p:cNvPicPr>
          <p:nvPr/>
        </p:nvPicPr>
        <p:blipFill>
          <a:blip r:embed="rId2"/>
          <a:stretch>
            <a:fillRect/>
          </a:stretch>
        </p:blipFill>
        <p:spPr>
          <a:xfrm>
            <a:off x="7391400" y="5243336"/>
            <a:ext cx="1752600" cy="1614664"/>
          </a:xfrm>
          <a:prstGeom prst="rect">
            <a:avLst/>
          </a:prstGeom>
        </p:spPr>
      </p:pic>
      <p:sp>
        <p:nvSpPr>
          <p:cNvPr id="3" name="TextBox 2"/>
          <p:cNvSpPr txBox="1"/>
          <p:nvPr/>
        </p:nvSpPr>
        <p:spPr>
          <a:xfrm rot="5400000">
            <a:off x="-2086423" y="3442165"/>
            <a:ext cx="6001644" cy="304800"/>
          </a:xfrm>
          <a:prstGeom prst="rect">
            <a:avLst/>
          </a:prstGeom>
          <a:noFill/>
        </p:spPr>
        <p:txBody>
          <a:bodyPr vert="vert270" wrap="square" rtlCol="0">
            <a:spAutoFit/>
          </a:bodyPr>
          <a:lstStyle/>
          <a:p>
            <a:r>
              <a:rPr lang="en-US" dirty="0" smtClean="0"/>
              <a:t>BEHAV</a:t>
            </a:r>
          </a:p>
          <a:p>
            <a:r>
              <a:rPr lang="en-US" dirty="0" smtClean="0"/>
              <a:t>IOR</a:t>
            </a:r>
          </a:p>
          <a:p>
            <a:endParaRPr lang="en-US" dirty="0" smtClean="0"/>
          </a:p>
          <a:p>
            <a:r>
              <a:rPr lang="en-US" dirty="0" smtClean="0"/>
              <a:t>EXPECTAT</a:t>
            </a:r>
          </a:p>
          <a:p>
            <a:r>
              <a:rPr lang="en-US" dirty="0" smtClean="0"/>
              <a:t>IONS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Pathways to Literacy</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11268" name="TextBox 5"/>
          <p:cNvSpPr txBox="1">
            <a:spLocks noChangeArrowheads="1"/>
          </p:cNvSpPr>
          <p:nvPr/>
        </p:nvSpPr>
        <p:spPr bwMode="auto">
          <a:xfrm>
            <a:off x="533400" y="1225550"/>
            <a:ext cx="3657600" cy="5755422"/>
          </a:xfrm>
          <a:prstGeom prst="rect">
            <a:avLst/>
          </a:prstGeom>
          <a:noFill/>
          <a:ln w="9525">
            <a:noFill/>
            <a:miter lim="800000"/>
            <a:headEnd/>
            <a:tailEnd/>
          </a:ln>
        </p:spPr>
        <p:txBody>
          <a:bodyPr>
            <a:spAutoFit/>
          </a:bodyPr>
          <a:lstStyle/>
          <a:p>
            <a:pPr>
              <a:buFont typeface="Wingdings" pitchFamily="2" charset="2"/>
              <a:buChar char="§"/>
            </a:pPr>
            <a:r>
              <a:rPr lang="en-US" sz="2800" dirty="0">
                <a:latin typeface="Corbel" pitchFamily="34" charset="0"/>
              </a:rPr>
              <a:t> </a:t>
            </a:r>
            <a:r>
              <a:rPr lang="en-US" sz="2800" dirty="0" smtClean="0">
                <a:latin typeface="Corbel" pitchFamily="34" charset="0"/>
              </a:rPr>
              <a:t>Shared Reading</a:t>
            </a:r>
          </a:p>
          <a:p>
            <a:pPr lvl="1">
              <a:buFont typeface="Wingdings" pitchFamily="2" charset="2"/>
              <a:buChar char="Ø"/>
            </a:pPr>
            <a:r>
              <a:rPr lang="en-US" sz="1600" dirty="0" smtClean="0">
                <a:latin typeface="Corbel" pitchFamily="34" charset="0"/>
              </a:rPr>
              <a:t> weekly poem or article</a:t>
            </a:r>
          </a:p>
          <a:p>
            <a:pPr lvl="1">
              <a:buFont typeface="Wingdings" pitchFamily="2" charset="2"/>
              <a:buChar char="Ø"/>
            </a:pPr>
            <a:r>
              <a:rPr lang="en-US" sz="1600" dirty="0" smtClean="0">
                <a:latin typeface="Corbel" pitchFamily="34" charset="0"/>
              </a:rPr>
              <a:t>skills &amp;  sight word review</a:t>
            </a:r>
          </a:p>
          <a:p>
            <a:pPr lvl="1">
              <a:buFont typeface="Wingdings" pitchFamily="2" charset="2"/>
              <a:buChar char="Ø"/>
            </a:pPr>
            <a:r>
              <a:rPr lang="en-US" sz="1600" dirty="0" smtClean="0">
                <a:latin typeface="Corbel" pitchFamily="34" charset="0"/>
              </a:rPr>
              <a:t> fluency &amp; expression</a:t>
            </a:r>
          </a:p>
          <a:p>
            <a:pPr>
              <a:buFont typeface="Wingdings" pitchFamily="2" charset="2"/>
              <a:buChar char="§"/>
            </a:pPr>
            <a:r>
              <a:rPr lang="en-US" sz="2800" dirty="0" smtClean="0">
                <a:latin typeface="Corbel" pitchFamily="34" charset="0"/>
              </a:rPr>
              <a:t> Word Study</a:t>
            </a:r>
            <a:endParaRPr lang="en-US" sz="1600" dirty="0" smtClean="0">
              <a:latin typeface="Corbel" pitchFamily="34" charset="0"/>
            </a:endParaRPr>
          </a:p>
          <a:p>
            <a:pPr lvl="1">
              <a:buFont typeface="Wingdings" pitchFamily="2" charset="2"/>
              <a:buChar char="Ø"/>
            </a:pPr>
            <a:r>
              <a:rPr lang="en-US" sz="1600" dirty="0" smtClean="0">
                <a:latin typeface="Corbel" pitchFamily="34" charset="0"/>
              </a:rPr>
              <a:t>Research based developmental spelling program</a:t>
            </a:r>
          </a:p>
          <a:p>
            <a:pPr lvl="1">
              <a:buFont typeface="Wingdings" pitchFamily="2" charset="2"/>
              <a:buChar char="Ø"/>
            </a:pPr>
            <a:r>
              <a:rPr lang="en-US" sz="1600" dirty="0" smtClean="0">
                <a:latin typeface="Corbel" pitchFamily="34" charset="0"/>
              </a:rPr>
              <a:t> spelling patterns</a:t>
            </a:r>
          </a:p>
          <a:p>
            <a:pPr lvl="1">
              <a:buFont typeface="Wingdings" pitchFamily="2" charset="2"/>
              <a:buChar char="Ø"/>
            </a:pPr>
            <a:r>
              <a:rPr lang="en-US" sz="1600" dirty="0" smtClean="0">
                <a:latin typeface="Corbel" pitchFamily="34" charset="0"/>
              </a:rPr>
              <a:t>application to new words in all written work</a:t>
            </a:r>
          </a:p>
          <a:p>
            <a:pPr>
              <a:buFont typeface="Wingdings" pitchFamily="2" charset="2"/>
              <a:buChar char="§"/>
            </a:pPr>
            <a:r>
              <a:rPr lang="en-US" sz="2800" dirty="0" smtClean="0">
                <a:latin typeface="Corbel" pitchFamily="34" charset="0"/>
              </a:rPr>
              <a:t> Read Aloud</a:t>
            </a:r>
          </a:p>
          <a:p>
            <a:pPr lvl="1">
              <a:buFont typeface="Wingdings" pitchFamily="2" charset="2"/>
              <a:buChar char="Ø"/>
            </a:pPr>
            <a:r>
              <a:rPr lang="en-US" sz="1600" dirty="0" smtClean="0">
                <a:latin typeface="Corbel" pitchFamily="34" charset="0"/>
              </a:rPr>
              <a:t> comprehension strategies</a:t>
            </a:r>
          </a:p>
          <a:p>
            <a:pPr lvl="1">
              <a:buFont typeface="Wingdings" pitchFamily="2" charset="2"/>
              <a:buChar char="Ø"/>
            </a:pPr>
            <a:r>
              <a:rPr lang="en-US" sz="1600" dirty="0" smtClean="0">
                <a:latin typeface="Corbel" pitchFamily="34" charset="0"/>
              </a:rPr>
              <a:t> literary elements</a:t>
            </a:r>
          </a:p>
          <a:p>
            <a:pPr lvl="1">
              <a:buFont typeface="Wingdings" pitchFamily="2" charset="2"/>
              <a:buChar char="Ø"/>
            </a:pPr>
            <a:r>
              <a:rPr lang="en-US" sz="1600" dirty="0" smtClean="0">
                <a:latin typeface="Corbel" pitchFamily="34" charset="0"/>
              </a:rPr>
              <a:t> fluency &amp; expression</a:t>
            </a:r>
          </a:p>
          <a:p>
            <a:pPr>
              <a:buFont typeface="Wingdings" pitchFamily="2" charset="2"/>
              <a:buChar char="§"/>
            </a:pPr>
            <a:r>
              <a:rPr lang="en-US" sz="2800" dirty="0" smtClean="0">
                <a:latin typeface="Corbel" pitchFamily="34" charset="0"/>
              </a:rPr>
              <a:t> Writer’s Workshop</a:t>
            </a:r>
          </a:p>
          <a:p>
            <a:pPr lvl="1">
              <a:buFont typeface="Wingdings" pitchFamily="2" charset="2"/>
              <a:buChar char="Ø"/>
            </a:pPr>
            <a:r>
              <a:rPr lang="en-US" sz="1600" dirty="0" smtClean="0">
                <a:latin typeface="Corbel" pitchFamily="34" charset="0"/>
              </a:rPr>
              <a:t> </a:t>
            </a:r>
            <a:r>
              <a:rPr lang="en-US" sz="1600" dirty="0" smtClean="0">
                <a:solidFill>
                  <a:srgbClr val="FF0000"/>
                </a:solidFill>
                <a:latin typeface="Corbel" pitchFamily="34" charset="0"/>
              </a:rPr>
              <a:t>kid spelling</a:t>
            </a:r>
          </a:p>
          <a:p>
            <a:pPr lvl="1">
              <a:buFont typeface="Wingdings" pitchFamily="2" charset="2"/>
              <a:buChar char="Ø"/>
            </a:pPr>
            <a:r>
              <a:rPr lang="en-US" sz="1600" dirty="0" smtClean="0">
                <a:latin typeface="Corbel" pitchFamily="34" charset="0"/>
              </a:rPr>
              <a:t> “two thumbs up”</a:t>
            </a:r>
          </a:p>
          <a:p>
            <a:pPr lvl="1">
              <a:buFont typeface="Wingdings" pitchFamily="2" charset="2"/>
              <a:buChar char="Ø"/>
            </a:pPr>
            <a:r>
              <a:rPr lang="en-US" sz="1600" dirty="0" smtClean="0">
                <a:latin typeface="Corbel" pitchFamily="34" charset="0"/>
              </a:rPr>
              <a:t> mini-lessons everyday</a:t>
            </a:r>
          </a:p>
          <a:p>
            <a:pPr lvl="1">
              <a:buFont typeface="Wingdings" pitchFamily="2" charset="2"/>
              <a:buChar char="Ø"/>
            </a:pPr>
            <a:r>
              <a:rPr lang="en-US" sz="1600" dirty="0" smtClean="0">
                <a:latin typeface="Corbel" pitchFamily="34" charset="0"/>
              </a:rPr>
              <a:t>conferences with teacher</a:t>
            </a:r>
          </a:p>
          <a:p>
            <a:pPr lvl="1">
              <a:buFont typeface="Wingdings" pitchFamily="2" charset="2"/>
              <a:buChar char="Ø"/>
            </a:pPr>
            <a:endParaRPr lang="en-US" sz="1600" dirty="0" smtClean="0">
              <a:latin typeface="Corbel" pitchFamily="34" charset="0"/>
            </a:endParaRPr>
          </a:p>
        </p:txBody>
      </p:sp>
      <p:sp>
        <p:nvSpPr>
          <p:cNvPr id="11269" name="TextBox 6"/>
          <p:cNvSpPr txBox="1">
            <a:spLocks noChangeArrowheads="1"/>
          </p:cNvSpPr>
          <p:nvPr/>
        </p:nvSpPr>
        <p:spPr bwMode="auto">
          <a:xfrm>
            <a:off x="4191000" y="1225550"/>
            <a:ext cx="4267200" cy="5139869"/>
          </a:xfrm>
          <a:prstGeom prst="rect">
            <a:avLst/>
          </a:prstGeom>
          <a:noFill/>
          <a:ln w="9525">
            <a:noFill/>
            <a:miter lim="800000"/>
            <a:headEnd/>
            <a:tailEnd/>
          </a:ln>
        </p:spPr>
        <p:txBody>
          <a:bodyPr>
            <a:spAutoFit/>
          </a:bodyPr>
          <a:lstStyle/>
          <a:p>
            <a:pPr>
              <a:buFont typeface="Wingdings" pitchFamily="2" charset="2"/>
              <a:buChar char="§"/>
            </a:pPr>
            <a:r>
              <a:rPr lang="en-US" sz="2800" dirty="0">
                <a:latin typeface="Corbel" pitchFamily="34" charset="0"/>
              </a:rPr>
              <a:t> </a:t>
            </a:r>
            <a:r>
              <a:rPr lang="en-US" sz="2800" dirty="0" smtClean="0">
                <a:latin typeface="Corbel" pitchFamily="34" charset="0"/>
              </a:rPr>
              <a:t>Guided Reading</a:t>
            </a:r>
          </a:p>
          <a:p>
            <a:pPr lvl="1">
              <a:buFont typeface="Wingdings" pitchFamily="2" charset="2"/>
              <a:buChar char="Ø"/>
            </a:pPr>
            <a:r>
              <a:rPr lang="en-US" sz="1600" dirty="0" smtClean="0">
                <a:latin typeface="Corbel" pitchFamily="34" charset="0"/>
              </a:rPr>
              <a:t>  small teacher groups</a:t>
            </a:r>
          </a:p>
          <a:p>
            <a:pPr lvl="1">
              <a:buFont typeface="Wingdings" pitchFamily="2" charset="2"/>
              <a:buChar char="Ø"/>
            </a:pPr>
            <a:r>
              <a:rPr lang="en-US" sz="1600" dirty="0" smtClean="0">
                <a:latin typeface="Corbel" pitchFamily="34" charset="0"/>
              </a:rPr>
              <a:t> 2-3 times per week</a:t>
            </a:r>
          </a:p>
          <a:p>
            <a:pPr lvl="1">
              <a:buFont typeface="Wingdings" pitchFamily="2" charset="2"/>
              <a:buChar char="Ø"/>
            </a:pPr>
            <a:r>
              <a:rPr lang="en-US" sz="1600" dirty="0" smtClean="0">
                <a:latin typeface="Corbel" pitchFamily="34" charset="0"/>
              </a:rPr>
              <a:t> </a:t>
            </a:r>
            <a:r>
              <a:rPr lang="en-US" sz="1600" dirty="0" smtClean="0">
                <a:solidFill>
                  <a:srgbClr val="FF0000"/>
                </a:solidFill>
                <a:latin typeface="Corbel" pitchFamily="34" charset="0"/>
              </a:rPr>
              <a:t>fluency &amp; expression</a:t>
            </a:r>
          </a:p>
          <a:p>
            <a:pPr lvl="1">
              <a:buFont typeface="Wingdings" pitchFamily="2" charset="2"/>
              <a:buChar char="Ø"/>
            </a:pPr>
            <a:r>
              <a:rPr lang="en-US" sz="1600" dirty="0" smtClean="0">
                <a:latin typeface="Corbel" pitchFamily="34" charset="0"/>
              </a:rPr>
              <a:t> </a:t>
            </a:r>
            <a:r>
              <a:rPr lang="en-US" sz="1600" dirty="0" smtClean="0">
                <a:solidFill>
                  <a:srgbClr val="FF0000"/>
                </a:solidFill>
                <a:latin typeface="Corbel" pitchFamily="34" charset="0"/>
              </a:rPr>
              <a:t>comprehension</a:t>
            </a:r>
          </a:p>
          <a:p>
            <a:pPr lvl="1">
              <a:buFont typeface="Wingdings" pitchFamily="2" charset="2"/>
              <a:buChar char="Ø"/>
            </a:pPr>
            <a:r>
              <a:rPr lang="en-US" sz="1600" dirty="0" smtClean="0">
                <a:latin typeface="Corbel" pitchFamily="34" charset="0"/>
              </a:rPr>
              <a:t> literary elements</a:t>
            </a:r>
          </a:p>
          <a:p>
            <a:pPr lvl="1">
              <a:buFont typeface="Wingdings" pitchFamily="2" charset="2"/>
              <a:buChar char="Ø"/>
            </a:pPr>
            <a:r>
              <a:rPr lang="en-US" sz="1600" dirty="0" smtClean="0">
                <a:latin typeface="Corbel" pitchFamily="34" charset="0"/>
              </a:rPr>
              <a:t> literary response – oral and written</a:t>
            </a:r>
          </a:p>
          <a:p>
            <a:pPr lvl="1">
              <a:buFont typeface="Wingdings" pitchFamily="2" charset="2"/>
              <a:buChar char="Ø"/>
            </a:pPr>
            <a:r>
              <a:rPr lang="en-US" sz="1600" dirty="0" smtClean="0">
                <a:latin typeface="Corbel" pitchFamily="34" charset="0"/>
              </a:rPr>
              <a:t> literacy circles</a:t>
            </a:r>
          </a:p>
          <a:p>
            <a:pPr lvl="1">
              <a:buFont typeface="Wingdings" pitchFamily="2" charset="2"/>
              <a:buChar char="Ø"/>
            </a:pPr>
            <a:r>
              <a:rPr lang="en-US" sz="1600" dirty="0" smtClean="0">
                <a:latin typeface="Corbel" pitchFamily="34" charset="0"/>
              </a:rPr>
              <a:t> word work</a:t>
            </a:r>
          </a:p>
          <a:p>
            <a:pPr>
              <a:buFont typeface="Wingdings" pitchFamily="2" charset="2"/>
              <a:buChar char="§"/>
            </a:pPr>
            <a:r>
              <a:rPr lang="en-US" sz="2800" dirty="0" smtClean="0">
                <a:latin typeface="Corbel" pitchFamily="34" charset="0"/>
              </a:rPr>
              <a:t> The Super Six</a:t>
            </a:r>
          </a:p>
          <a:p>
            <a:pPr lvl="1">
              <a:buFont typeface="Wingdings" pitchFamily="2" charset="2"/>
              <a:buChar char="Ø"/>
            </a:pPr>
            <a:r>
              <a:rPr lang="en-US" sz="1600" dirty="0" smtClean="0">
                <a:latin typeface="Corbel" pitchFamily="34" charset="0"/>
              </a:rPr>
              <a:t> small group activities, including guided reading</a:t>
            </a:r>
          </a:p>
          <a:p>
            <a:pPr lvl="1">
              <a:buFont typeface="Wingdings" pitchFamily="2" charset="2"/>
              <a:buChar char="Ø"/>
            </a:pPr>
            <a:r>
              <a:rPr lang="en-US" sz="1600" dirty="0" smtClean="0">
                <a:latin typeface="Corbel" pitchFamily="34" charset="0"/>
              </a:rPr>
              <a:t> cooperative learning</a:t>
            </a:r>
          </a:p>
          <a:p>
            <a:pPr lvl="1">
              <a:buFont typeface="Wingdings" pitchFamily="2" charset="2"/>
              <a:buChar char="Ø"/>
            </a:pPr>
            <a:r>
              <a:rPr lang="en-US" sz="1600" dirty="0" smtClean="0">
                <a:latin typeface="Corbel" pitchFamily="34" charset="0"/>
              </a:rPr>
              <a:t> </a:t>
            </a:r>
            <a:r>
              <a:rPr lang="en-US" sz="1600" dirty="0" smtClean="0">
                <a:solidFill>
                  <a:srgbClr val="FF0000"/>
                </a:solidFill>
                <a:latin typeface="Corbel" pitchFamily="34" charset="0"/>
              </a:rPr>
              <a:t>checked for completion  = ©</a:t>
            </a:r>
          </a:p>
          <a:p>
            <a:pPr lvl="1">
              <a:buFont typeface="Wingdings" pitchFamily="2" charset="2"/>
              <a:buChar char="Ø"/>
            </a:pPr>
            <a:r>
              <a:rPr lang="en-US" sz="1600" dirty="0" smtClean="0">
                <a:latin typeface="Corbel" pitchFamily="34" charset="0"/>
              </a:rPr>
              <a:t> examples: read to self, read to someone, word work , work on writing, listen to reading</a:t>
            </a:r>
          </a:p>
          <a:p>
            <a:pPr lvl="1"/>
            <a:endParaRPr lang="en-US" sz="1600" dirty="0">
              <a:latin typeface="Corbel" pitchFamily="34" charset="0"/>
            </a:endParaRPr>
          </a:p>
          <a:p>
            <a:pPr lvl="1">
              <a:buFont typeface="Wingdings" pitchFamily="2" charset="2"/>
              <a:buChar char="Ø"/>
            </a:pPr>
            <a:endParaRPr lang="en-US" sz="1600" dirty="0">
              <a:latin typeface="Corbel" pitchFamily="34" charset="0"/>
            </a:endParaRPr>
          </a:p>
        </p:txBody>
      </p:sp>
      <p:pic>
        <p:nvPicPr>
          <p:cNvPr id="2" name="Picture 1"/>
          <p:cNvPicPr>
            <a:picLocks noChangeAspect="1"/>
          </p:cNvPicPr>
          <p:nvPr/>
        </p:nvPicPr>
        <p:blipFill>
          <a:blip r:embed="rId2"/>
          <a:stretch>
            <a:fillRect/>
          </a:stretch>
        </p:blipFill>
        <p:spPr>
          <a:xfrm>
            <a:off x="7772400" y="5565775"/>
            <a:ext cx="1371600" cy="126365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Word Study</a:t>
            </a:r>
          </a:p>
        </p:txBody>
      </p:sp>
      <p:sp>
        <p:nvSpPr>
          <p:cNvPr id="12291" name="TextBox 2"/>
          <p:cNvSpPr txBox="1">
            <a:spLocks noChangeArrowheads="1"/>
          </p:cNvSpPr>
          <p:nvPr/>
        </p:nvSpPr>
        <p:spPr bwMode="auto">
          <a:xfrm>
            <a:off x="533400" y="1600200"/>
            <a:ext cx="7924800" cy="4893647"/>
          </a:xfrm>
          <a:prstGeom prst="rect">
            <a:avLst/>
          </a:prstGeom>
          <a:noFill/>
          <a:ln w="9525">
            <a:noFill/>
            <a:miter lim="800000"/>
            <a:headEnd/>
            <a:tailEnd/>
          </a:ln>
        </p:spPr>
        <p:txBody>
          <a:bodyPr wrap="square">
            <a:spAutoFit/>
          </a:bodyPr>
          <a:lstStyle/>
          <a:p>
            <a:pPr>
              <a:buFont typeface="Wingdings" pitchFamily="2" charset="2"/>
              <a:buChar char="§"/>
            </a:pPr>
            <a:r>
              <a:rPr lang="en-US" sz="2800" dirty="0">
                <a:latin typeface="Corbel" pitchFamily="34" charset="0"/>
              </a:rPr>
              <a:t> LCPS Spelling Program</a:t>
            </a:r>
          </a:p>
          <a:p>
            <a:pPr>
              <a:buFont typeface="Wingdings" pitchFamily="2" charset="2"/>
              <a:buChar char="§"/>
            </a:pPr>
            <a:r>
              <a:rPr lang="en-US" sz="2800" dirty="0">
                <a:latin typeface="Corbel" pitchFamily="34" charset="0"/>
              </a:rPr>
              <a:t> </a:t>
            </a:r>
            <a:r>
              <a:rPr lang="en-US" sz="2800" dirty="0">
                <a:solidFill>
                  <a:srgbClr val="FF0000"/>
                </a:solidFill>
                <a:latin typeface="Corbel" pitchFamily="34" charset="0"/>
              </a:rPr>
              <a:t>Individualized spelling </a:t>
            </a:r>
            <a:r>
              <a:rPr lang="en-US" sz="2800" dirty="0" smtClean="0">
                <a:solidFill>
                  <a:srgbClr val="FF0000"/>
                </a:solidFill>
                <a:latin typeface="Corbel" pitchFamily="34" charset="0"/>
              </a:rPr>
              <a:t>lists</a:t>
            </a:r>
          </a:p>
          <a:p>
            <a:pPr>
              <a:buFont typeface="Wingdings" pitchFamily="2" charset="2"/>
              <a:buChar char="§"/>
            </a:pPr>
            <a:r>
              <a:rPr lang="en-US" sz="2800" dirty="0">
                <a:latin typeface="Corbel" pitchFamily="34" charset="0"/>
              </a:rPr>
              <a:t> </a:t>
            </a:r>
            <a:r>
              <a:rPr lang="en-US" sz="2800" dirty="0" smtClean="0">
                <a:latin typeface="Corbel" pitchFamily="34" charset="0"/>
              </a:rPr>
              <a:t>Focuses on spelling features of words</a:t>
            </a:r>
          </a:p>
          <a:p>
            <a:pPr lvl="1">
              <a:buFont typeface="Wingdings" pitchFamily="2" charset="2"/>
              <a:buChar char="§"/>
            </a:pPr>
            <a:r>
              <a:rPr lang="en-US" sz="2800" dirty="0">
                <a:latin typeface="Corbel" pitchFamily="34" charset="0"/>
              </a:rPr>
              <a:t> </a:t>
            </a:r>
            <a:r>
              <a:rPr lang="en-US" sz="2400" dirty="0" smtClean="0">
                <a:latin typeface="Corbel" pitchFamily="34" charset="0"/>
              </a:rPr>
              <a:t>Ex: </a:t>
            </a:r>
          </a:p>
          <a:p>
            <a:pPr lvl="2">
              <a:buFont typeface="Wingdings" pitchFamily="2" charset="2"/>
              <a:buChar char="§"/>
            </a:pPr>
            <a:r>
              <a:rPr lang="en-US" sz="2400" dirty="0" smtClean="0">
                <a:latin typeface="Corbel" pitchFamily="34" charset="0"/>
              </a:rPr>
              <a:t>beginning sounds as found in fish, fan, fire</a:t>
            </a:r>
          </a:p>
          <a:p>
            <a:pPr lvl="2">
              <a:buFont typeface="Wingdings" pitchFamily="2" charset="2"/>
              <a:buChar char="§"/>
            </a:pPr>
            <a:r>
              <a:rPr lang="en-US" sz="2400" dirty="0" smtClean="0">
                <a:latin typeface="Corbel" pitchFamily="34" charset="0"/>
              </a:rPr>
              <a:t>short vowels as found in cat, dog, pin</a:t>
            </a:r>
          </a:p>
          <a:p>
            <a:pPr lvl="2">
              <a:buFont typeface="Wingdings" pitchFamily="2" charset="2"/>
              <a:buChar char="§"/>
            </a:pPr>
            <a:r>
              <a:rPr lang="en-US" sz="2400" dirty="0" smtClean="0">
                <a:latin typeface="Corbel" pitchFamily="34" charset="0"/>
              </a:rPr>
              <a:t>long vowels with silent e as found in like, cake, vote</a:t>
            </a:r>
            <a:endParaRPr lang="en-US" sz="2400" dirty="0">
              <a:latin typeface="Corbel" pitchFamily="34" charset="0"/>
            </a:endParaRPr>
          </a:p>
          <a:p>
            <a:pPr>
              <a:buFont typeface="Wingdings" pitchFamily="2" charset="2"/>
              <a:buChar char="§"/>
            </a:pPr>
            <a:r>
              <a:rPr lang="en-US" sz="2800" dirty="0">
                <a:latin typeface="Corbel" pitchFamily="34" charset="0"/>
              </a:rPr>
              <a:t> </a:t>
            </a:r>
            <a:r>
              <a:rPr lang="en-US" sz="2800" dirty="0" smtClean="0">
                <a:solidFill>
                  <a:srgbClr val="FF0000"/>
                </a:solidFill>
                <a:latin typeface="Corbel" pitchFamily="34" charset="0"/>
              </a:rPr>
              <a:t>Students should apply learned features to writing </a:t>
            </a:r>
          </a:p>
          <a:p>
            <a:pPr>
              <a:buFont typeface="Wingdings" pitchFamily="2" charset="2"/>
              <a:buChar char="§"/>
            </a:pPr>
            <a:r>
              <a:rPr lang="en-US" sz="2800" dirty="0" smtClean="0">
                <a:latin typeface="Corbel" pitchFamily="34" charset="0"/>
              </a:rPr>
              <a:t>Homework activities every week</a:t>
            </a:r>
          </a:p>
          <a:p>
            <a:pPr>
              <a:buFont typeface="Wingdings" pitchFamily="2" charset="2"/>
              <a:buChar char="§"/>
            </a:pPr>
            <a:r>
              <a:rPr lang="en-US" sz="2800" dirty="0" smtClean="0">
                <a:latin typeface="Corbel" pitchFamily="34" charset="0"/>
              </a:rPr>
              <a:t>Quiz </a:t>
            </a:r>
            <a:r>
              <a:rPr lang="en-US" sz="2800" dirty="0">
                <a:latin typeface="Corbel" pitchFamily="34" charset="0"/>
              </a:rPr>
              <a:t>on Friday</a:t>
            </a:r>
          </a:p>
          <a:p>
            <a:endParaRPr lang="en-US" sz="2800" dirty="0">
              <a:latin typeface="Corbel" pitchFamily="34" charset="0"/>
            </a:endParaRPr>
          </a:p>
          <a:p>
            <a:pPr lvl="1"/>
            <a:endParaRPr lang="en-US" sz="1600" dirty="0">
              <a:latin typeface="Corbel" pitchFamily="34" charset="0"/>
            </a:endParaRPr>
          </a:p>
        </p:txBody>
      </p:sp>
      <p:pic>
        <p:nvPicPr>
          <p:cNvPr id="3" name="Picture 2"/>
          <p:cNvPicPr>
            <a:picLocks noChangeAspect="1"/>
          </p:cNvPicPr>
          <p:nvPr/>
        </p:nvPicPr>
        <p:blipFill>
          <a:blip r:embed="rId2"/>
          <a:stretch>
            <a:fillRect/>
          </a:stretch>
        </p:blipFill>
        <p:spPr>
          <a:xfrm>
            <a:off x="7162800" y="5257800"/>
            <a:ext cx="1524000" cy="1404056"/>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Mathematics</a:t>
            </a:r>
          </a:p>
        </p:txBody>
      </p:sp>
      <p:sp>
        <p:nvSpPr>
          <p:cNvPr id="13316" name="TextBox 3"/>
          <p:cNvSpPr txBox="1">
            <a:spLocks noChangeArrowheads="1"/>
          </p:cNvSpPr>
          <p:nvPr/>
        </p:nvSpPr>
        <p:spPr bwMode="auto">
          <a:xfrm>
            <a:off x="685800" y="1371600"/>
            <a:ext cx="6705600" cy="5386090"/>
          </a:xfrm>
          <a:prstGeom prst="rect">
            <a:avLst/>
          </a:prstGeom>
          <a:noFill/>
          <a:ln w="9525">
            <a:noFill/>
            <a:miter lim="800000"/>
            <a:headEnd/>
            <a:tailEnd/>
          </a:ln>
        </p:spPr>
        <p:txBody>
          <a:bodyPr wrap="square">
            <a:spAutoFit/>
          </a:bodyPr>
          <a:lstStyle/>
          <a:p>
            <a:pPr>
              <a:buFont typeface="Wingdings" pitchFamily="2" charset="2"/>
              <a:buChar char="§"/>
            </a:pPr>
            <a:r>
              <a:rPr lang="en-US" sz="2800" dirty="0">
                <a:latin typeface="Corbel" pitchFamily="34" charset="0"/>
              </a:rPr>
              <a:t> </a:t>
            </a:r>
            <a:r>
              <a:rPr lang="en-US" sz="2800" dirty="0" err="1" smtClean="0">
                <a:latin typeface="Corbel" pitchFamily="34" charset="0"/>
              </a:rPr>
              <a:t>EnVisions</a:t>
            </a:r>
            <a:r>
              <a:rPr lang="en-US" sz="2800" dirty="0" smtClean="0">
                <a:latin typeface="Corbel" pitchFamily="34" charset="0"/>
              </a:rPr>
              <a:t>                           *Guided Math</a:t>
            </a:r>
            <a:endParaRPr lang="en-US" sz="2800" dirty="0">
              <a:latin typeface="Corbel" pitchFamily="34" charset="0"/>
            </a:endParaRPr>
          </a:p>
          <a:p>
            <a:pPr lvl="1">
              <a:buFont typeface="Wingdings" pitchFamily="2" charset="2"/>
              <a:buChar char="Ø"/>
            </a:pPr>
            <a:r>
              <a:rPr lang="en-US" sz="1600" dirty="0">
                <a:latin typeface="Corbel" pitchFamily="34" charset="0"/>
              </a:rPr>
              <a:t>  </a:t>
            </a:r>
            <a:r>
              <a:rPr lang="en-US" sz="2000" dirty="0">
                <a:latin typeface="Corbel" pitchFamily="34" charset="0"/>
              </a:rPr>
              <a:t>text book pages</a:t>
            </a:r>
          </a:p>
          <a:p>
            <a:pPr lvl="1">
              <a:buFont typeface="Wingdings" pitchFamily="2" charset="2"/>
              <a:buChar char="Ø"/>
            </a:pPr>
            <a:r>
              <a:rPr lang="en-US" sz="2000" dirty="0">
                <a:latin typeface="Corbel" pitchFamily="34" charset="0"/>
              </a:rPr>
              <a:t> computer </a:t>
            </a:r>
            <a:r>
              <a:rPr lang="en-US" sz="2000" dirty="0" smtClean="0">
                <a:latin typeface="Corbel" pitchFamily="34" charset="0"/>
              </a:rPr>
              <a:t>activities</a:t>
            </a:r>
          </a:p>
          <a:p>
            <a:pPr lvl="1">
              <a:buFont typeface="Wingdings" pitchFamily="2" charset="2"/>
              <a:buChar char="Ø"/>
            </a:pPr>
            <a:r>
              <a:rPr lang="en-US" sz="2000" dirty="0" smtClean="0">
                <a:latin typeface="Corbel" pitchFamily="34" charset="0"/>
              </a:rPr>
              <a:t>usually independent</a:t>
            </a:r>
            <a:endParaRPr lang="en-US" sz="2000" dirty="0">
              <a:latin typeface="Corbel" pitchFamily="34" charset="0"/>
            </a:endParaRPr>
          </a:p>
          <a:p>
            <a:pPr>
              <a:buFont typeface="Wingdings" pitchFamily="2" charset="2"/>
              <a:buChar char="§"/>
            </a:pPr>
            <a:r>
              <a:rPr lang="en-US" sz="2800" dirty="0">
                <a:latin typeface="Corbel" pitchFamily="34" charset="0"/>
              </a:rPr>
              <a:t> Math Investigations </a:t>
            </a:r>
          </a:p>
          <a:p>
            <a:pPr lvl="1">
              <a:buFont typeface="Wingdings" pitchFamily="2" charset="2"/>
              <a:buChar char="Ø"/>
            </a:pPr>
            <a:r>
              <a:rPr lang="en-US" sz="1600" dirty="0">
                <a:latin typeface="Corbel" pitchFamily="34" charset="0"/>
              </a:rPr>
              <a:t> </a:t>
            </a:r>
            <a:r>
              <a:rPr lang="en-US" sz="2000" dirty="0">
                <a:latin typeface="Corbel" pitchFamily="34" charset="0"/>
              </a:rPr>
              <a:t>hands on manipulatives</a:t>
            </a:r>
          </a:p>
          <a:p>
            <a:pPr lvl="1">
              <a:buFont typeface="Wingdings" pitchFamily="2" charset="2"/>
              <a:buChar char="Ø"/>
            </a:pPr>
            <a:r>
              <a:rPr lang="en-US" sz="2000" dirty="0">
                <a:latin typeface="Corbel" pitchFamily="34" charset="0"/>
              </a:rPr>
              <a:t> cooperative learning – small </a:t>
            </a:r>
            <a:r>
              <a:rPr lang="en-US" sz="2000" dirty="0" smtClean="0">
                <a:latin typeface="Corbel" pitchFamily="34" charset="0"/>
              </a:rPr>
              <a:t>groups</a:t>
            </a:r>
          </a:p>
          <a:p>
            <a:pPr lvl="1">
              <a:buFont typeface="Wingdings" pitchFamily="2" charset="2"/>
              <a:buChar char="Ø"/>
            </a:pPr>
            <a:r>
              <a:rPr lang="en-US" sz="2000" dirty="0" smtClean="0">
                <a:latin typeface="Corbel" pitchFamily="34" charset="0"/>
              </a:rPr>
              <a:t> independent assessment</a:t>
            </a:r>
            <a:endParaRPr lang="en-US" sz="2000" dirty="0">
              <a:latin typeface="Corbel" pitchFamily="34" charset="0"/>
            </a:endParaRPr>
          </a:p>
          <a:p>
            <a:pPr lvl="1">
              <a:buFont typeface="Wingdings" pitchFamily="2" charset="2"/>
              <a:buChar char="Ø"/>
            </a:pPr>
            <a:r>
              <a:rPr lang="en-US" sz="2000" dirty="0">
                <a:latin typeface="Corbel" pitchFamily="34" charset="0"/>
              </a:rPr>
              <a:t> math </a:t>
            </a:r>
            <a:r>
              <a:rPr lang="en-US" sz="2000" dirty="0" smtClean="0">
                <a:latin typeface="Corbel" pitchFamily="34" charset="0"/>
              </a:rPr>
              <a:t>circle</a:t>
            </a:r>
          </a:p>
          <a:p>
            <a:pPr lvl="1">
              <a:buFont typeface="Wingdings" pitchFamily="2" charset="2"/>
              <a:buChar char="Ø"/>
            </a:pPr>
            <a:r>
              <a:rPr lang="en-US" sz="2000" dirty="0">
                <a:latin typeface="Corbel" pitchFamily="34" charset="0"/>
              </a:rPr>
              <a:t> </a:t>
            </a:r>
            <a:r>
              <a:rPr lang="en-US" sz="2000" dirty="0" smtClean="0">
                <a:latin typeface="Corbel" pitchFamily="34" charset="0"/>
              </a:rPr>
              <a:t>math centers</a:t>
            </a:r>
            <a:endParaRPr lang="en-US" sz="2000" dirty="0">
              <a:latin typeface="Corbel" pitchFamily="34" charset="0"/>
            </a:endParaRPr>
          </a:p>
          <a:p>
            <a:pPr lvl="1">
              <a:buFont typeface="Wingdings" pitchFamily="2" charset="2"/>
              <a:buChar char="Ø"/>
            </a:pPr>
            <a:r>
              <a:rPr lang="en-US" sz="2000" dirty="0">
                <a:latin typeface="Corbel" pitchFamily="34" charset="0"/>
              </a:rPr>
              <a:t> </a:t>
            </a:r>
            <a:r>
              <a:rPr lang="en-US" sz="2000" dirty="0" smtClean="0">
                <a:latin typeface="Corbel" pitchFamily="34" charset="0"/>
              </a:rPr>
              <a:t>exploration</a:t>
            </a:r>
            <a:endParaRPr lang="en-US" sz="2000" dirty="0">
              <a:latin typeface="Corbel" pitchFamily="34" charset="0"/>
            </a:endParaRPr>
          </a:p>
          <a:p>
            <a:pPr lvl="1">
              <a:buFont typeface="Wingdings" pitchFamily="2" charset="2"/>
              <a:buChar char="v"/>
            </a:pPr>
            <a:r>
              <a:rPr lang="en-US" sz="2400" dirty="0" smtClean="0">
                <a:solidFill>
                  <a:srgbClr val="FF0000"/>
                </a:solidFill>
                <a:latin typeface="Corbel" pitchFamily="34" charset="0"/>
              </a:rPr>
              <a:t> Precision/Math Minute - **School wide initiative</a:t>
            </a:r>
          </a:p>
          <a:p>
            <a:pPr lvl="2">
              <a:buFont typeface="Wingdings" pitchFamily="2" charset="2"/>
              <a:buChar char="v"/>
            </a:pPr>
            <a:r>
              <a:rPr lang="en-US" sz="2000" dirty="0" smtClean="0">
                <a:solidFill>
                  <a:srgbClr val="FF0000"/>
                </a:solidFill>
                <a:latin typeface="Corbel" pitchFamily="34" charset="0"/>
              </a:rPr>
              <a:t>Time Math Facts Drills </a:t>
            </a:r>
          </a:p>
          <a:p>
            <a:pPr lvl="2">
              <a:buFont typeface="Wingdings" pitchFamily="2" charset="2"/>
              <a:buChar char="v"/>
            </a:pPr>
            <a:r>
              <a:rPr lang="en-US" sz="2000" dirty="0" smtClean="0">
                <a:solidFill>
                  <a:srgbClr val="FF0000"/>
                </a:solidFill>
                <a:latin typeface="Corbel" pitchFamily="34" charset="0"/>
              </a:rPr>
              <a:t>Completed Daily</a:t>
            </a:r>
          </a:p>
          <a:p>
            <a:pPr lvl="2">
              <a:buFont typeface="Wingdings" pitchFamily="2" charset="2"/>
              <a:buChar char="v"/>
            </a:pPr>
            <a:r>
              <a:rPr lang="en-US" sz="2000" dirty="0" smtClean="0">
                <a:solidFill>
                  <a:srgbClr val="FF0000"/>
                </a:solidFill>
                <a:latin typeface="Corbel" pitchFamily="34" charset="0"/>
              </a:rPr>
              <a:t>PRACTICE! PRACTICE! PRACTICE!</a:t>
            </a:r>
          </a:p>
        </p:txBody>
      </p:sp>
      <p:pic>
        <p:nvPicPr>
          <p:cNvPr id="2" name="Picture 1"/>
          <p:cNvPicPr>
            <a:picLocks noChangeAspect="1"/>
          </p:cNvPicPr>
          <p:nvPr/>
        </p:nvPicPr>
        <p:blipFill>
          <a:blip r:embed="rId2"/>
          <a:stretch>
            <a:fillRect/>
          </a:stretch>
        </p:blipFill>
        <p:spPr>
          <a:xfrm>
            <a:off x="7454900" y="5181600"/>
            <a:ext cx="1676400" cy="1544461"/>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Science or Social Studies</a:t>
            </a:r>
          </a:p>
        </p:txBody>
      </p:sp>
      <p:sp>
        <p:nvSpPr>
          <p:cNvPr id="14340" name="TextBox 3"/>
          <p:cNvSpPr txBox="1">
            <a:spLocks noChangeArrowheads="1"/>
          </p:cNvSpPr>
          <p:nvPr/>
        </p:nvSpPr>
        <p:spPr bwMode="auto">
          <a:xfrm>
            <a:off x="990600" y="1676400"/>
            <a:ext cx="4267200" cy="2677656"/>
          </a:xfrm>
          <a:prstGeom prst="rect">
            <a:avLst/>
          </a:prstGeom>
          <a:noFill/>
          <a:ln w="9525">
            <a:noFill/>
            <a:miter lim="800000"/>
            <a:headEnd/>
            <a:tailEnd/>
          </a:ln>
        </p:spPr>
        <p:txBody>
          <a:bodyPr>
            <a:spAutoFit/>
          </a:bodyPr>
          <a:lstStyle/>
          <a:p>
            <a:pPr>
              <a:buFont typeface="Wingdings" pitchFamily="2" charset="2"/>
              <a:buChar char="§"/>
            </a:pPr>
            <a:r>
              <a:rPr lang="en-US" sz="2800" dirty="0">
                <a:latin typeface="Corbel" pitchFamily="34" charset="0"/>
              </a:rPr>
              <a:t> Alternating Units </a:t>
            </a:r>
          </a:p>
          <a:p>
            <a:pPr>
              <a:buFont typeface="Wingdings" pitchFamily="2" charset="2"/>
              <a:buChar char="§"/>
            </a:pPr>
            <a:r>
              <a:rPr lang="en-US" sz="2800" dirty="0">
                <a:latin typeface="Corbel" pitchFamily="34" charset="0"/>
              </a:rPr>
              <a:t>Textbooks </a:t>
            </a:r>
          </a:p>
          <a:p>
            <a:pPr>
              <a:buFont typeface="Wingdings" pitchFamily="2" charset="2"/>
              <a:buChar char="§"/>
            </a:pPr>
            <a:r>
              <a:rPr lang="en-US" sz="2800" dirty="0">
                <a:latin typeface="Corbel" pitchFamily="34" charset="0"/>
              </a:rPr>
              <a:t> Cooperative </a:t>
            </a:r>
            <a:r>
              <a:rPr lang="en-US" sz="2800" dirty="0" smtClean="0">
                <a:latin typeface="Corbel" pitchFamily="34" charset="0"/>
              </a:rPr>
              <a:t>Groups</a:t>
            </a:r>
          </a:p>
          <a:p>
            <a:pPr>
              <a:buFont typeface="Wingdings" pitchFamily="2" charset="2"/>
              <a:buChar char="§"/>
            </a:pPr>
            <a:r>
              <a:rPr lang="en-US" sz="2800" dirty="0">
                <a:latin typeface="Corbel" pitchFamily="34" charset="0"/>
              </a:rPr>
              <a:t> T</a:t>
            </a:r>
            <a:r>
              <a:rPr lang="en-US" sz="2800" dirty="0" smtClean="0">
                <a:latin typeface="Corbel" pitchFamily="34" charset="0"/>
              </a:rPr>
              <a:t>echnology </a:t>
            </a:r>
            <a:endParaRPr lang="en-US" sz="2800" dirty="0">
              <a:latin typeface="Corbel" pitchFamily="34" charset="0"/>
            </a:endParaRPr>
          </a:p>
          <a:p>
            <a:pPr>
              <a:buFont typeface="Wingdings" pitchFamily="2" charset="2"/>
              <a:buChar char="§"/>
            </a:pPr>
            <a:r>
              <a:rPr lang="en-US" sz="2800" dirty="0" smtClean="0">
                <a:latin typeface="Corbel" pitchFamily="34" charset="0"/>
              </a:rPr>
              <a:t> </a:t>
            </a:r>
            <a:r>
              <a:rPr lang="en-US" sz="2800" dirty="0">
                <a:latin typeface="Corbel" pitchFamily="34" charset="0"/>
              </a:rPr>
              <a:t>Videos</a:t>
            </a:r>
          </a:p>
          <a:p>
            <a:pPr>
              <a:buFont typeface="Wingdings" pitchFamily="2" charset="2"/>
              <a:buChar char="§"/>
            </a:pPr>
            <a:r>
              <a:rPr lang="en-US" sz="2800" dirty="0">
                <a:latin typeface="Corbel" pitchFamily="34" charset="0"/>
              </a:rPr>
              <a:t> Songs </a:t>
            </a:r>
          </a:p>
        </p:txBody>
      </p:sp>
      <p:pic>
        <p:nvPicPr>
          <p:cNvPr id="2" name="Picture 1"/>
          <p:cNvPicPr>
            <a:picLocks noChangeAspect="1"/>
          </p:cNvPicPr>
          <p:nvPr/>
        </p:nvPicPr>
        <p:blipFill>
          <a:blip r:embed="rId2"/>
          <a:stretch>
            <a:fillRect/>
          </a:stretch>
        </p:blipFill>
        <p:spPr>
          <a:xfrm>
            <a:off x="7010400" y="4800600"/>
            <a:ext cx="1905000" cy="1755069"/>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3267</TotalTime>
  <Words>1588</Words>
  <Application>Microsoft Macintosh PowerPoint</Application>
  <PresentationFormat>On-screen Show (4:3)</PresentationFormat>
  <Paragraphs>296</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BMS</dc:creator>
  <cp:lastModifiedBy>Rachel Friedenberg</cp:lastModifiedBy>
  <cp:revision>138</cp:revision>
  <cp:lastPrinted>2013-08-29T17:44:19Z</cp:lastPrinted>
  <dcterms:created xsi:type="dcterms:W3CDTF">2008-09-14T14:14:24Z</dcterms:created>
  <dcterms:modified xsi:type="dcterms:W3CDTF">2014-08-25T01:52:03Z</dcterms:modified>
</cp:coreProperties>
</file>